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slides/slide1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slideLayouts/slideLayout11.xml" ContentType="application/vnd.openxmlformats-officedocument.presentationml.slideLayou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5"/>
  </p:notes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4" r:id="rId27"/>
    <p:sldId id="285" r:id="rId28"/>
    <p:sldId id="281" r:id="rId29"/>
    <p:sldId id="282" r:id="rId30"/>
    <p:sldId id="283" r:id="rId31"/>
    <p:sldId id="286" r:id="rId32"/>
    <p:sldId id="288" r:id="rId33"/>
    <p:sldId id="289" r:id="rId34"/>
  </p:sldIdLst>
  <p:sldSz cx="9144000" cy="6858000" type="screen4x3"/>
  <p:notesSz cx="7010400" cy="9296400"/>
  <p:embeddedFontLs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8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27468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forms-help-and-resources/your-medicare-card.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sign-up-change-plans/medicare-health-plans/different-types-of-medicare-health-plan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ontractors-license.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
        <p:nvSpPr>
          <p:cNvPr id="111" name="Shape 1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 name="Shape 11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Shape 18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Staged auto accidents with faked reports of injuries</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Jump-in passengers who are added to the claim and/or accident report but were not in the vehicle at the time of the accident</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Exaggerated injury claims with prolonged treatment</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False reports of auto theft</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Vehicle damage enhanced after the accident</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Vehicle damage claims for pre-existing damage</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Vehicle is garaged in another town than listed on the policy</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Reports of falsified claims that occurred before the policy period began</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False report of a hit-while-parked accident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Shape 190"/>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1" name="Shape 19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Shape 19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Shape 21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Shape 226"/>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False report of theft of property in a home or vehicle</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Exaggerating the value of stolen items or submitting falsified receipts for items reported</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Intentionally damaging property</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Inflating the estimate or bill to cover the policy deductible</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Concealing that the residence is used as a rental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Shape 234"/>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Shape 251"/>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Do protect your Medicare Number (on </a:t>
            </a:r>
            <a:r>
              <a:rPr lang="en-US" sz="1200" b="0" i="0" u="sng" strike="noStrike" cap="none">
                <a:solidFill>
                  <a:schemeClr val="hlink"/>
                </a:solidFill>
                <a:latin typeface="Calibri"/>
                <a:ea typeface="Calibri"/>
                <a:cs typeface="Calibri"/>
                <a:sym typeface="Calibri"/>
                <a:hlinkClick r:id="rId3"/>
              </a:rPr>
              <a:t>your Medicare card</a:t>
            </a:r>
            <a:r>
              <a:rPr lang="en-US" sz="1200" b="0" i="0" u="none" strike="noStrike" cap="none">
                <a:solidFill>
                  <a:schemeClr val="dk1"/>
                </a:solidFill>
                <a:latin typeface="Calibri"/>
                <a:ea typeface="Calibri"/>
                <a:cs typeface="Calibri"/>
                <a:sym typeface="Calibri"/>
              </a:rPr>
              <a:t>) and your Social Security Number (on your Social Security card). Treat your Medicare card like it's a credit card.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remember that nothing is ever "free." Don't accept offers of money or gifts for free medical care.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ask questions. You have a right to know everything about your medical care including the costs billed to Medicare.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educate yourself about Medicare. Know your rights and know what a provider can and can't bill to Medicare.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Do use a calendar to record all of your doctor's appointments and what tests or X-rays you get. Then check your Medicare statements carefully to make sure you got each service listed and that all the details are correct. If you spend time in a hospital, make sure the admission date, discharge date, and diagnosis on your bill are correct.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2" name="Shape 252"/>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Shape 259"/>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Do be wary of providers who tell you that the item or service isn't usually covered, but they "know how to bill Medicare" so Medicare will pay.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make sure you understand </a:t>
            </a:r>
            <a:r>
              <a:rPr lang="en-US" sz="1200" b="0" i="0" u="sng" strike="noStrike" cap="none">
                <a:solidFill>
                  <a:schemeClr val="hlink"/>
                </a:solidFill>
                <a:latin typeface="Calibri"/>
                <a:ea typeface="Calibri"/>
                <a:cs typeface="Calibri"/>
                <a:sym typeface="Calibri"/>
                <a:hlinkClick r:id="rId3"/>
              </a:rPr>
              <a:t>how a plan works</a:t>
            </a:r>
            <a:r>
              <a:rPr lang="en-US" sz="1200" b="0" i="0" u="none" strike="noStrike" cap="none">
                <a:solidFill>
                  <a:schemeClr val="dk1"/>
                </a:solidFill>
                <a:latin typeface="Calibri"/>
                <a:ea typeface="Calibri"/>
                <a:cs typeface="Calibri"/>
                <a:sym typeface="Calibri"/>
              </a:rPr>
              <a:t> before you join.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always check your pills before you leave the pharmacy to be sure you got the correct medication, including whether it's a brand or generic and the full amount. If you don’t get your full prescription, report the problem to the pharmacist.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Do report suspected instances of fraud.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0" name="Shape 26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Shape 267"/>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Don't</a:t>
            </a:r>
            <a:r>
              <a:rPr lang="en-US" sz="1200" b="0" i="0" u="none" strike="noStrike" cap="none">
                <a:solidFill>
                  <a:schemeClr val="dk1"/>
                </a:solidFill>
                <a:latin typeface="Calibri"/>
                <a:ea typeface="Calibri"/>
                <a:cs typeface="Calibri"/>
                <a:sym typeface="Calibri"/>
              </a:rPr>
              <a:t> allow anyone, except your doctor or other Medicare providers, to review your medical records or recommend services.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Don't</a:t>
            </a:r>
            <a:r>
              <a:rPr lang="en-US" sz="1200" b="0" i="0" u="none" strike="noStrike" cap="none">
                <a:solidFill>
                  <a:schemeClr val="dk1"/>
                </a:solidFill>
                <a:latin typeface="Calibri"/>
                <a:ea typeface="Calibri"/>
                <a:cs typeface="Calibri"/>
                <a:sym typeface="Calibri"/>
              </a:rPr>
              <a:t> accept medical supplies from a door-to-door salesman. If someone comes to your door claiming to be from Medicare or Medicaid, remember that Medicare and Medicaid don't send representatives to your home to sell products or services.</a:t>
            </a: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Shape 119"/>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Shape 275"/>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SHIP is the State Health Insurance Program – operates on a grant from CMS to educate Medicare beneficiaries about Medicare and their Medicare rights, including help submitting potential fraud complaints</a:t>
            </a:r>
            <a:endParaRPr sz="1200" b="0" i="0" u="none" strike="noStrike" cap="none">
              <a:solidFill>
                <a:schemeClr val="dk1"/>
              </a:solidFill>
              <a:latin typeface="Calibri"/>
              <a:ea typeface="Calibri"/>
              <a:cs typeface="Calibri"/>
              <a:sym typeface="Calibri"/>
            </a:endParaRPr>
          </a:p>
        </p:txBody>
      </p:sp>
      <p:sp>
        <p:nvSpPr>
          <p:cNvPr id="276" name="Shape 276"/>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Shape 28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4" name="Shape 28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Shape 29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Several bids.</a:t>
            </a:r>
            <a:r>
              <a:rPr lang="en-US" sz="1200" b="0" i="0" u="none" strike="noStrike" cap="none">
                <a:solidFill>
                  <a:schemeClr val="dk1"/>
                </a:solidFill>
                <a:latin typeface="Calibri"/>
                <a:ea typeface="Calibri"/>
                <a:cs typeface="Calibri"/>
                <a:sym typeface="Calibri"/>
              </a:rPr>
              <a:t> Obtain two or three written repair bids, if possible. They should include all costs, what work will be done, schedule for completing the work, and guarantees.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Don't simply accept a bid just because it's the lowest. Lowball bids such as "special hurricane deals" and "limited time offers" could be fraudulent.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Don't pay for repair bids. Crooked contractors may simply take your money and disappear. Most reputable contractors won't charge you simply for bidding on your repair work.</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Use established local contractors, if possible. But... be careful if the contractor arrives in an unmarked vehicle, seeks your repair work door-to-door, or tries to cut costs by using materials "from another job." These contractors may be unlicensed, dishonest and untrained transients from another state.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93" name="Shape 29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Shape 300"/>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Repairs insured?</a:t>
            </a:r>
            <a:r>
              <a:rPr lang="en-US" sz="1200" b="0" i="0" u="none" strike="noStrike" cap="none">
                <a:solidFill>
                  <a:schemeClr val="dk1"/>
                </a:solidFill>
                <a:latin typeface="Calibri"/>
                <a:ea typeface="Calibri"/>
                <a:cs typeface="Calibri"/>
                <a:sym typeface="Calibri"/>
              </a:rPr>
              <a:t> Check with your insurance company to make sure your policy covers the repairs. Also have your insurance adjuster estimate the damage and probable cost to repair. This will give you a reliable basis for negotiating repairs with contractors.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Inspect damage.</a:t>
            </a:r>
            <a:r>
              <a:rPr lang="en-US" sz="1200" b="0" i="0" u="none" strike="noStrike" cap="none">
                <a:solidFill>
                  <a:schemeClr val="dk1"/>
                </a:solidFill>
                <a:latin typeface="Calibri"/>
                <a:ea typeface="Calibri"/>
                <a:cs typeface="Calibri"/>
                <a:sym typeface="Calibri"/>
              </a:rPr>
              <a:t> If practical, have an adjuster from your insurance company inspect your damage before repairs begin. Your insurance company may require an adjuster's inspection before you repair.  Your insurance claim could be denied if you make expensive, permanent repairs before the adjuster inspects the damage.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1" name="Shape 30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Shape 30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Licenses.</a:t>
            </a:r>
            <a:r>
              <a:rPr lang="en-US" sz="1200" b="0" i="0" u="none" strike="noStrike" cap="none">
                <a:solidFill>
                  <a:schemeClr val="dk1"/>
                </a:solidFill>
                <a:latin typeface="Calibri"/>
                <a:ea typeface="Calibri"/>
                <a:cs typeface="Calibri"/>
                <a:sym typeface="Calibri"/>
              </a:rPr>
              <a:t> Ask to see a contractor's required state or local </a:t>
            </a:r>
            <a:r>
              <a:rPr lang="en-US" sz="1200" b="0" i="0" u="sng" strike="noStrike" cap="none">
                <a:solidFill>
                  <a:schemeClr val="hlink"/>
                </a:solidFill>
                <a:latin typeface="Calibri"/>
                <a:ea typeface="Calibri"/>
                <a:cs typeface="Calibri"/>
                <a:sym typeface="Calibri"/>
                <a:hlinkClick r:id="rId3"/>
              </a:rPr>
              <a:t>licenses</a:t>
            </a:r>
            <a:r>
              <a:rPr lang="en-US" sz="1200" b="0" i="0" u="none" strike="noStrike" cap="none">
                <a:solidFill>
                  <a:schemeClr val="dk1"/>
                </a:solidFill>
                <a:latin typeface="Calibri"/>
                <a:ea typeface="Calibri"/>
                <a:cs typeface="Calibri"/>
                <a:sym typeface="Calibri"/>
              </a:rPr>
              <a:t>, and write down the license numbers. Also ask contractors for proof that they have liability and workers compensation insurance.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Signed contract.</a:t>
            </a:r>
            <a:r>
              <a:rPr lang="en-US" sz="1200" b="0" i="0" u="none" strike="noStrike" cap="none">
                <a:solidFill>
                  <a:schemeClr val="dk1"/>
                </a:solidFill>
                <a:latin typeface="Calibri"/>
                <a:ea typeface="Calibri"/>
                <a:cs typeface="Calibri"/>
                <a:sym typeface="Calibri"/>
              </a:rPr>
              <a:t> Get a signed contract — before work begins. But don't sign any contract with blanks. A dishonest contractor could fill in unfair or fraudulent terms later.</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Make sure you have a copy for your files.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No advance payment.</a:t>
            </a:r>
            <a:r>
              <a:rPr lang="en-US" sz="1200" b="0" i="0" u="none" strike="noStrike" cap="none">
                <a:solidFill>
                  <a:schemeClr val="dk1"/>
                </a:solidFill>
                <a:latin typeface="Calibri"/>
                <a:ea typeface="Calibri"/>
                <a:cs typeface="Calibri"/>
                <a:sym typeface="Calibri"/>
              </a:rPr>
              <a:t> Don't pay a contractor in full before work begins, or before it's finished. The contractor could disappear with your money, leaving your repair job unfinished. Normally you should only pay about 20 percent or less upfront.</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No cash.</a:t>
            </a:r>
            <a:r>
              <a:rPr lang="en-US" sz="1200" b="0" i="0" u="none" strike="noStrike" cap="none">
                <a:solidFill>
                  <a:schemeClr val="dk1"/>
                </a:solidFill>
                <a:latin typeface="Calibri"/>
                <a:ea typeface="Calibri"/>
                <a:cs typeface="Calibri"/>
                <a:sym typeface="Calibri"/>
              </a:rPr>
              <a:t> Never pay in cash; pay only with check or credit card. A contractor who demands cash may be trying to avoid paying taxes or buying legally required insurance.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9" name="Shape 30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0" name="Shape 34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7" name="Shape 3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Shape 316"/>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Insurance companies employ their own adjusters. They'll evaluate your property damage and help walk you through the claims process, free of charge.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You can also hire public adjusters to help you file claims and negotiate your insurance payment. Public adjusters represent the claimant, and usually charge you 10-15 percent of any insurance settlement.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Most public adjusters are honest and competent, but some are not. They may come from out of town, and go door to door, trying to bilk disaster victims with insurance schemes.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Shape 324"/>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Must be licensed in Maryland.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licensed adjuster can investigate, appraise, evaluate, give advice or assist a customer in adjusting a claim and negotiating with the insurance company.   A general contractor without a public adjuster’s license cannot legally negotiate a claim with the insurance company.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have investigated individuals and companies that claim to be and advertise as public adjusters when they are not.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Shape 33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Unlicensed individuals may try to take advantage of disaster victims by: </a:t>
            </a:r>
            <a:endParaRPr sz="1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Charging a large upfront fee and then disappearing without handling the claim.</a:t>
            </a:r>
            <a:endParaRPr sz="1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Referring repairs to dishonest contractors for a kickback which also may result in poor quality repairs.</a:t>
            </a:r>
            <a:endParaRPr sz="1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Filing false or inflated claims against the policy which may delay a settlement with the insurer. </a:t>
            </a:r>
            <a:endParaRPr/>
          </a:p>
          <a:p>
            <a:pPr marL="0" marR="0" lvl="0" indent="0" algn="l" rtl="0">
              <a:spcBef>
                <a:spcPts val="0"/>
              </a:spcBef>
              <a:spcAft>
                <a:spcPts val="0"/>
              </a:spcAft>
              <a:buNone/>
            </a:pPr>
            <a:r>
              <a:rPr lang="en-US" sz="1200" b="1" i="0" u="sng" strike="noStrike" cap="none">
                <a:solidFill>
                  <a:schemeClr val="dk1"/>
                </a:solidFill>
                <a:latin typeface="Calibri"/>
                <a:ea typeface="Calibri"/>
                <a:cs typeface="Calibri"/>
                <a:sym typeface="Calibri"/>
              </a:rPr>
              <a:t>Slide 7 – Unlicensed Public Adjusters: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 another similar topic regarding licensing: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you are ever solicited by a person or company to help you with an insurance claim and/or make repairs after your property is damaged by fire or natural disaster –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Make sure they are licensed go to the MIA website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one investigation conducted by Mark Mason (sitting in the audience) we believe they were traveling the United States taking advantage of unwitting consumers who were dealing with natural disasters.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Ultimately, the company owner, his partner and the company were fined $150,000.00 for their fraudulent behavior.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fact so much money was moving that the fraudster had laundered a $90,000.00 check – When he asked to have it re-issued fortunately we had alerted the insurance company and the check was not re-issued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7" name="Shape 1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4" name="Shape 3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8" name="Shape 3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5" name="Shape 3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Shape 134"/>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Shape 14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Shape 150"/>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Examples Include: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Fake/False Documents</a:t>
            </a:r>
            <a:r>
              <a:rPr lang="en-US" sz="1200" b="1" i="0" u="none" strike="noStrike" cap="none">
                <a:solidFill>
                  <a:schemeClr val="dk1"/>
                </a:solidFill>
                <a:latin typeface="Calibri"/>
                <a:ea typeface="Calibri"/>
                <a:cs typeface="Calibri"/>
                <a:sym typeface="Calibri"/>
              </a:rPr>
              <a:t> – An insurance agent or insurer issues fake policies, certificates, insurance identification cards, etc…</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False Statements</a:t>
            </a:r>
            <a:r>
              <a:rPr lang="en-US" sz="1200" b="1" i="0" u="none" strike="noStrike" cap="none">
                <a:solidFill>
                  <a:schemeClr val="dk1"/>
                </a:solidFill>
                <a:latin typeface="Calibri"/>
                <a:ea typeface="Calibri"/>
                <a:cs typeface="Calibri"/>
                <a:sym typeface="Calibri"/>
              </a:rPr>
              <a:t> – A producer or consumer makes a false statement in the sale or issuance of a policy, or on the application itself.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Pocketing Premiums</a:t>
            </a:r>
            <a:r>
              <a:rPr lang="en-US" sz="1200" b="1" i="0" u="none" strike="noStrike" cap="none">
                <a:solidFill>
                  <a:schemeClr val="dk1"/>
                </a:solidFill>
                <a:latin typeface="Calibri"/>
                <a:ea typeface="Calibri"/>
                <a:cs typeface="Calibri"/>
                <a:sym typeface="Calibri"/>
              </a:rPr>
              <a:t> – An insurance agent or insurer pockets the premium, and then issues a phony policy or none at all.</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Selling Unauthorized Insurance</a:t>
            </a:r>
            <a:r>
              <a:rPr lang="en-US" sz="1200" b="1" i="0" u="none" strike="noStrike" cap="none">
                <a:solidFill>
                  <a:schemeClr val="dk1"/>
                </a:solidFill>
                <a:latin typeface="Calibri"/>
                <a:ea typeface="Calibri"/>
                <a:cs typeface="Calibri"/>
                <a:sym typeface="Calibri"/>
              </a:rPr>
              <a:t> – It is illegal to sell an unauthorized insurance product.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Policies sold in Maryland must be approved by the Maryland Insurance Administration.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Shape 15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Premium Diversion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Premium diversion is the embezzlement of insurance premiums.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Generally, an insurance agent fails to send premiums to the underwriter and instead keeps the money for personal use.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Another common premium diversion scheme involves selling insurance without a license, collecting premiums and then not paying claims.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Churning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 illegal practice where insurance agents unnecessarily replace existing life insurance for the purpose of earning additional commissions.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Your agent offers to sell you a policy with a larger death benefit than your current policy. The agent says you can buy the new policy at no additional cost.  What your agent doesn't say is by switching to a new policy, you are using the cash value of the old policy - money you could have used to address many financial needs.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Shape 166"/>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sng" strike="noStrike" cap="none">
                <a:solidFill>
                  <a:schemeClr val="dk1"/>
                </a:solidFill>
                <a:latin typeface="Calibri"/>
                <a:ea typeface="Calibri"/>
                <a:cs typeface="Calibri"/>
                <a:sym typeface="Calibri"/>
              </a:rPr>
              <a:t>Arson for Profit</a:t>
            </a:r>
            <a:r>
              <a:rPr lang="en-US" sz="1200" b="1" i="0" u="none" strike="noStrike" cap="none">
                <a:solidFill>
                  <a:schemeClr val="dk1"/>
                </a:solidFill>
                <a:latin typeface="Calibri"/>
                <a:ea typeface="Calibri"/>
                <a:cs typeface="Calibri"/>
                <a:sym typeface="Calibri"/>
              </a:rPr>
              <a:t> – A business, home, or vehicle is intentionally set on fire by the owner or someone acting on behalf of the owner to collect insurance money.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Disaster Fraud</a:t>
            </a:r>
            <a:r>
              <a:rPr lang="en-US" sz="1200" b="1" i="0" u="none" strike="noStrike" cap="none">
                <a:solidFill>
                  <a:schemeClr val="dk1"/>
                </a:solidFill>
                <a:latin typeface="Calibri"/>
                <a:ea typeface="Calibri"/>
                <a:cs typeface="Calibri"/>
                <a:sym typeface="Calibri"/>
              </a:rPr>
              <a:t> – An individual persuades a disaster victim to claim more damages than actually occurred.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Creating a Fraudulent Claim </a:t>
            </a:r>
            <a:r>
              <a:rPr lang="en-US" sz="1200" b="1" i="0" u="none" strike="noStrike" cap="none">
                <a:solidFill>
                  <a:schemeClr val="dk1"/>
                </a:solidFill>
                <a:latin typeface="Calibri"/>
                <a:ea typeface="Calibri"/>
                <a:cs typeface="Calibri"/>
                <a:sym typeface="Calibri"/>
              </a:rPr>
              <a:t>– staging or intentionally causing an auto accident; staging slipand-fall accidents; claiming an injury occurred on the job when it did not; falsely claiming a foreign object in a food; phony burglary or theft. </a:t>
            </a:r>
            <a:endParaRPr/>
          </a:p>
          <a:p>
            <a:pPr marL="0" marR="0" lvl="0" indent="0" algn="l" rtl="0">
              <a:spcBef>
                <a:spcPts val="0"/>
              </a:spcBef>
              <a:spcAft>
                <a:spcPts val="0"/>
              </a:spcAft>
              <a:buNone/>
            </a:pPr>
            <a:r>
              <a:rPr lang="en-US" sz="1200" b="1" i="0" u="sng" strike="noStrike" cap="none">
                <a:solidFill>
                  <a:schemeClr val="dk1"/>
                </a:solidFill>
                <a:latin typeface="Calibri"/>
                <a:ea typeface="Calibri"/>
                <a:cs typeface="Calibri"/>
                <a:sym typeface="Calibri"/>
              </a:rPr>
              <a:t>Exaggerated Claims (Overstating the Amount of Loss)</a:t>
            </a:r>
            <a:r>
              <a:rPr lang="en-US" sz="1200" b="1" i="0" u="none" strike="noStrike" cap="none">
                <a:solidFill>
                  <a:schemeClr val="dk1"/>
                </a:solidFill>
                <a:latin typeface="Calibri"/>
                <a:ea typeface="Calibri"/>
                <a:cs typeface="Calibri"/>
                <a:sym typeface="Calibri"/>
              </a:rPr>
              <a:t> – These can include: inflating bodily injuries from an auto accident or work-related injury; inflating the value of items taken during a burglary or theft; inflating a physical damage claim from a minor fender bender; and medical providers inflating billing or upcoding of medical procedures.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Medical Fraud (“Medical Mills”)</a:t>
            </a:r>
            <a:r>
              <a:rPr lang="en-US" sz="1200" b="1" i="0" u="none" strike="noStrike" cap="none">
                <a:solidFill>
                  <a:schemeClr val="dk1"/>
                </a:solidFill>
                <a:latin typeface="Calibri"/>
                <a:ea typeface="Calibri"/>
                <a:cs typeface="Calibri"/>
                <a:sym typeface="Calibri"/>
              </a:rPr>
              <a:t> – Medical providers bill insurers for services they do not provide or inflate the bills for services. These scams frequently are connected to automobile accidents or disability claims. • False Health Claims – Knowingly making a false statement or representation in a health insurance claim or application, by a patient or by a provider, to an insurance company or to a state health plan or program.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Shape 174"/>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1" i="0" u="sng" strike="noStrike" cap="none">
                <a:solidFill>
                  <a:schemeClr val="dk1"/>
                </a:solidFill>
                <a:latin typeface="Calibri"/>
                <a:ea typeface="Calibri"/>
                <a:cs typeface="Calibri"/>
                <a:sym typeface="Calibri"/>
              </a:rPr>
              <a:t>Drive-Down</a:t>
            </a:r>
            <a:r>
              <a:rPr lang="en-US" sz="1200" b="1" i="0" u="none" strike="noStrike" cap="none">
                <a:solidFill>
                  <a:schemeClr val="dk1"/>
                </a:solidFill>
                <a:latin typeface="Calibri"/>
                <a:ea typeface="Calibri"/>
                <a:cs typeface="Calibri"/>
                <a:sym typeface="Calibri"/>
              </a:rPr>
              <a:t> – A driver waves on another driver, indicating it’s O.K. to proceed, and then intentionally hits the passing car.</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Hit &amp; Run </a:t>
            </a:r>
            <a:r>
              <a:rPr lang="en-US" sz="1200" b="1" i="0" u="none" strike="noStrike" cap="none">
                <a:solidFill>
                  <a:schemeClr val="dk1"/>
                </a:solidFill>
                <a:latin typeface="Calibri"/>
                <a:ea typeface="Calibri"/>
                <a:cs typeface="Calibri"/>
                <a:sym typeface="Calibri"/>
              </a:rPr>
              <a:t>– Using a pre-damaged vehicle, criminals claim they were in an accident and can’t identify the other driver, often calling police to verify.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Sideswipe</a:t>
            </a:r>
            <a:r>
              <a:rPr lang="en-US" sz="1200" b="1" i="0" u="none" strike="noStrike" cap="none">
                <a:solidFill>
                  <a:schemeClr val="dk1"/>
                </a:solidFill>
                <a:latin typeface="Calibri"/>
                <a:ea typeface="Calibri"/>
                <a:cs typeface="Calibri"/>
                <a:sym typeface="Calibri"/>
              </a:rPr>
              <a:t> – A driver in the inside lane of a dual left-turn lane in a busy intersection drifts into the outer lane, intentionally forcing a collision.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 </a:t>
            </a:r>
            <a:r>
              <a:rPr lang="en-US" sz="1200" b="1" i="0" u="sng" strike="noStrike" cap="none">
                <a:solidFill>
                  <a:schemeClr val="dk1"/>
                </a:solidFill>
                <a:latin typeface="Calibri"/>
                <a:ea typeface="Calibri"/>
                <a:cs typeface="Calibri"/>
                <a:sym typeface="Calibri"/>
              </a:rPr>
              <a:t>Swoop &amp; Squat</a:t>
            </a:r>
            <a:r>
              <a:rPr lang="en-US" sz="1200" b="1" i="0" u="none" strike="noStrike" cap="none">
                <a:solidFill>
                  <a:schemeClr val="dk1"/>
                </a:solidFill>
                <a:latin typeface="Calibri"/>
                <a:ea typeface="Calibri"/>
                <a:cs typeface="Calibri"/>
                <a:sym typeface="Calibri"/>
              </a:rPr>
              <a:t> – This scam occurs when the vehicle you are following is suddenly passed by another vehicle that “swoops” in front of it. This causes the vehicle in front of you to stop abruptly, or “squat.” As a result, you are unable to avoid a collision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75" name="Shape 17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0882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22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571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8747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334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23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7054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6740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2836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2205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832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26039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hyperlink" Target="https://drive.google.com/file/d/1oBYLBI7ep6WLjg35ovgDqRkXUqgXkNA5/view"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hyperlink" Target="https://drive.google.com/file/d/1RjfQDljQ3LPAvSUYcVLULrkZrI0_TwGe/view"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hyperlink" Target="https://drive.google.com/file/d/1uf5jfM_YiIL-hAENzT4PkG6c8SG4qJTe/view"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ging.maryland.gov/Pages/StateHealthInsuranceProgram.asp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insurance.maryland.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insurance.maryland.gov/Consumer/Documents/publicnew/consumerguidetoinsurancefraud.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2209800" y="1752600"/>
            <a:ext cx="6781800" cy="2209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dirty="0">
                <a:solidFill>
                  <a:srgbClr val="FFFFFF"/>
                </a:solidFill>
                <a:latin typeface="Arial"/>
                <a:ea typeface="Arial"/>
                <a:cs typeface="Arial"/>
                <a:sym typeface="Arial"/>
              </a:rPr>
              <a:t/>
            </a:r>
            <a:br>
              <a:rPr lang="en-US" sz="2800" b="1" i="0" u="none" strike="noStrike" cap="none" dirty="0">
                <a:solidFill>
                  <a:srgbClr val="FFFFFF"/>
                </a:solidFill>
                <a:latin typeface="Arial"/>
                <a:ea typeface="Arial"/>
                <a:cs typeface="Arial"/>
                <a:sym typeface="Arial"/>
              </a:rPr>
            </a:br>
            <a:r>
              <a:rPr lang="en-US" sz="2400" b="1" i="0" u="none" strike="noStrike" cap="none" dirty="0">
                <a:solidFill>
                  <a:srgbClr val="FFFFFF"/>
                </a:solidFill>
                <a:latin typeface="Arial"/>
                <a:ea typeface="Arial"/>
                <a:cs typeface="Arial"/>
                <a:sym typeface="Arial"/>
              </a:rPr>
              <a:t/>
            </a:r>
            <a:br>
              <a:rPr lang="en-US" sz="2400" b="1" i="0" u="none" strike="noStrike" cap="none" dirty="0">
                <a:solidFill>
                  <a:srgbClr val="FFFFFF"/>
                </a:solidFill>
                <a:latin typeface="Arial"/>
                <a:ea typeface="Arial"/>
                <a:cs typeface="Arial"/>
                <a:sym typeface="Arial"/>
              </a:rPr>
            </a:br>
            <a:r>
              <a:rPr lang="en-US" sz="3600" b="1" i="0" u="none" strike="noStrike" cap="none" dirty="0">
                <a:solidFill>
                  <a:schemeClr val="tx1"/>
                </a:solidFill>
                <a:sym typeface="Arial"/>
              </a:rPr>
              <a:t>Protecting </a:t>
            </a:r>
            <a:r>
              <a:rPr lang="en-US" sz="3600" b="1" i="0" u="none" strike="noStrike" cap="none" dirty="0" smtClean="0">
                <a:solidFill>
                  <a:schemeClr val="tx1"/>
                </a:solidFill>
                <a:sym typeface="Arial"/>
              </a:rPr>
              <a:t>Yourself </a:t>
            </a:r>
            <a:r>
              <a:rPr lang="en-US" sz="3600" b="1" dirty="0">
                <a:solidFill>
                  <a:schemeClr val="tx1"/>
                </a:solidFill>
              </a:rPr>
              <a:t>A</a:t>
            </a:r>
            <a:r>
              <a:rPr lang="en-US" sz="3600" b="1" i="0" u="none" strike="noStrike" cap="none" dirty="0" smtClean="0">
                <a:solidFill>
                  <a:schemeClr val="tx1"/>
                </a:solidFill>
                <a:sym typeface="Arial"/>
              </a:rPr>
              <a:t>gainst </a:t>
            </a:r>
            <a:r>
              <a:rPr lang="en-US" sz="3600" b="1" i="0" u="none" strike="noStrike" cap="none" dirty="0">
                <a:solidFill>
                  <a:schemeClr val="tx1"/>
                </a:solidFill>
                <a:sym typeface="Arial"/>
              </a:rPr>
              <a:t>Insurance Fraud </a:t>
            </a:r>
            <a:br>
              <a:rPr lang="en-US" sz="3600" b="1" i="0" u="none" strike="noStrike" cap="none" dirty="0">
                <a:solidFill>
                  <a:schemeClr val="tx1"/>
                </a:solidFill>
                <a:sym typeface="Arial"/>
              </a:rPr>
            </a:br>
            <a:r>
              <a:rPr lang="en-US" sz="3600" b="1" i="0" u="none" strike="noStrike" cap="none" dirty="0">
                <a:solidFill>
                  <a:schemeClr val="tx1"/>
                </a:solidFill>
                <a:sym typeface="Arial"/>
              </a:rPr>
              <a:t/>
            </a:r>
            <a:br>
              <a:rPr lang="en-US" sz="3600" b="1" i="0" u="none" strike="noStrike" cap="none" dirty="0">
                <a:solidFill>
                  <a:schemeClr val="tx1"/>
                </a:solidFill>
                <a:sym typeface="Arial"/>
              </a:rPr>
            </a:br>
            <a:r>
              <a:rPr lang="en-US" sz="3600" b="1" dirty="0" smtClean="0">
                <a:solidFill>
                  <a:schemeClr val="tx1"/>
                </a:solidFill>
              </a:rPr>
              <a:t>April 26, 2018</a:t>
            </a:r>
            <a:r>
              <a:rPr lang="en-US" sz="3600" b="1" i="0" u="none" strike="noStrike" cap="none" dirty="0">
                <a:solidFill>
                  <a:schemeClr val="tx1"/>
                </a:solidFill>
                <a:sym typeface="Arial"/>
              </a:rPr>
              <a:t/>
            </a:r>
            <a:br>
              <a:rPr lang="en-US" sz="3600" b="1" i="0" u="none" strike="noStrike" cap="none" dirty="0">
                <a:solidFill>
                  <a:schemeClr val="tx1"/>
                </a:solidFill>
                <a:sym typeface="Arial"/>
              </a:rPr>
            </a:br>
            <a:endParaRPr sz="3600" b="1" i="0" u="none" strike="noStrike" cap="none" dirty="0">
              <a:solidFill>
                <a:schemeClr val="tx1"/>
              </a:solidFill>
              <a:sym typeface="Arial"/>
            </a:endParaRPr>
          </a:p>
        </p:txBody>
      </p:sp>
      <p:sp>
        <p:nvSpPr>
          <p:cNvPr id="115" name="Shape 115"/>
          <p:cNvSpPr txBox="1">
            <a:spLocks noGrp="1"/>
          </p:cNvSpPr>
          <p:nvPr>
            <p:ph type="subTitle" idx="1"/>
          </p:nvPr>
        </p:nvSpPr>
        <p:spPr>
          <a:xfrm>
            <a:off x="2667000" y="4288254"/>
            <a:ext cx="6019800" cy="220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C3300"/>
              </a:buClr>
              <a:buSzPts val="1350"/>
              <a:buFont typeface="Noto Sans Symbols"/>
              <a:buNone/>
            </a:pPr>
            <a:endParaRPr lang="en-US" sz="1800" b="0" i="0" u="none" strike="noStrike" cap="none" dirty="0" smtClean="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CC3300"/>
              </a:buClr>
              <a:buSzPts val="1350"/>
              <a:buFont typeface="Noto Sans Symbols"/>
              <a:buNone/>
            </a:pPr>
            <a:r>
              <a:rPr lang="en-US" sz="1800" b="0" i="0" u="none" strike="noStrike" cap="none" dirty="0" smtClean="0">
                <a:solidFill>
                  <a:srgbClr val="000000"/>
                </a:solidFill>
                <a:latin typeface="Times New Roman"/>
                <a:ea typeface="Times New Roman"/>
                <a:cs typeface="Times New Roman"/>
                <a:sym typeface="Times New Roman"/>
              </a:rPr>
              <a:t>Joe Smith</a:t>
            </a:r>
            <a:r>
              <a:rPr lang="en-US" dirty="0" smtClean="0">
                <a:ea typeface="Times New Roman"/>
                <a:sym typeface="Times New Roman"/>
              </a:rPr>
              <a:t>,</a:t>
            </a:r>
            <a:r>
              <a:rPr lang="en-US" dirty="0" smtClean="0">
                <a:ea typeface="Times New Roman"/>
              </a:rPr>
              <a:t> </a:t>
            </a:r>
            <a:r>
              <a:rPr lang="en-US" sz="1800" b="0" i="0" u="none" strike="noStrike" cap="none" dirty="0" smtClean="0">
                <a:solidFill>
                  <a:srgbClr val="000000"/>
                </a:solidFill>
                <a:latin typeface="Times New Roman"/>
                <a:ea typeface="Times New Roman"/>
                <a:cs typeface="Times New Roman"/>
                <a:sym typeface="Times New Roman"/>
              </a:rPr>
              <a:t>Assistant Chief, Civil Fraud Unit</a:t>
            </a:r>
            <a:endParaRPr dirty="0"/>
          </a:p>
          <a:p>
            <a:pPr marL="0" marR="0" lvl="0" indent="0" algn="l" rtl="0">
              <a:spcBef>
                <a:spcPts val="360"/>
              </a:spcBef>
              <a:spcAft>
                <a:spcPts val="0"/>
              </a:spcAft>
              <a:buClr>
                <a:srgbClr val="CC3300"/>
              </a:buClr>
              <a:buSzPts val="1350"/>
              <a:buFont typeface="Noto Sans Symbols"/>
              <a:buNone/>
            </a:pPr>
            <a:r>
              <a:rPr lang="en-US" sz="1800" b="0" i="0" u="none" strike="noStrike" cap="none" dirty="0" smtClean="0">
                <a:solidFill>
                  <a:srgbClr val="000000"/>
                </a:solidFill>
                <a:latin typeface="Times New Roman"/>
                <a:ea typeface="Times New Roman"/>
                <a:cs typeface="Times New Roman"/>
                <a:sym typeface="Times New Roman"/>
              </a:rPr>
              <a:t>Joe.Smith@Maryland.gov</a:t>
            </a:r>
            <a:endParaRPr dirty="0"/>
          </a:p>
          <a:p>
            <a:pPr marL="0" marR="0" lvl="0" indent="0" algn="l" rtl="0">
              <a:spcBef>
                <a:spcPts val="360"/>
              </a:spcBef>
              <a:spcAft>
                <a:spcPts val="0"/>
              </a:spcAft>
              <a:buClr>
                <a:srgbClr val="CC3300"/>
              </a:buClr>
              <a:buSzPts val="1350"/>
              <a:buFont typeface="Noto Sans Symbols"/>
              <a:buNone/>
            </a:pPr>
            <a:endParaRPr sz="18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360"/>
              </a:spcBef>
              <a:spcAft>
                <a:spcPts val="0"/>
              </a:spcAft>
              <a:buClr>
                <a:srgbClr val="CC3300"/>
              </a:buClr>
              <a:buSzPts val="1350"/>
              <a:buFont typeface="Noto Sans Symbols"/>
              <a:buNone/>
            </a:pPr>
            <a:endParaRPr sz="18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360"/>
              </a:spcBef>
              <a:spcAft>
                <a:spcPts val="0"/>
              </a:spcAft>
              <a:buClr>
                <a:srgbClr val="CC3300"/>
              </a:buClr>
              <a:buSzPts val="1350"/>
              <a:buFont typeface="Noto Sans Symbols"/>
              <a:buNone/>
            </a:pPr>
            <a:endParaRPr sz="1800" b="0" i="0" u="none" strike="noStrike" cap="none" dirty="0">
              <a:solidFill>
                <a:srgbClr val="000000"/>
              </a:solidFill>
              <a:latin typeface="Times New Roman"/>
              <a:ea typeface="Times New Roman"/>
              <a:cs typeface="Times New Roman"/>
              <a:sym typeface="Times New Roman"/>
            </a:endParaRPr>
          </a:p>
          <a:p>
            <a:pPr marL="0" marR="0" lvl="0" indent="0" algn="ctr" rtl="0">
              <a:spcBef>
                <a:spcPts val="400"/>
              </a:spcBef>
              <a:spcAft>
                <a:spcPts val="0"/>
              </a:spcAft>
              <a:buClr>
                <a:schemeClr val="lt2"/>
              </a:buClr>
              <a:buSzPts val="1500"/>
              <a:buFont typeface="Noto Sans Symbols"/>
              <a:buNone/>
            </a:pPr>
            <a:endParaRPr sz="2000" b="0" i="0" u="none" strike="noStrike" cap="none" dirty="0">
              <a:solidFill>
                <a:schemeClr val="dk1"/>
              </a:solidFill>
              <a:latin typeface="Times New Roman"/>
              <a:ea typeface="Times New Roman"/>
              <a:cs typeface="Times New Roman"/>
              <a:sym typeface="Times New Roman"/>
            </a:endParaRPr>
          </a:p>
          <a:p>
            <a:pPr marL="0" marR="0" lvl="0" indent="0" algn="r" rtl="0">
              <a:spcBef>
                <a:spcPts val="360"/>
              </a:spcBef>
              <a:spcAft>
                <a:spcPts val="0"/>
              </a:spcAft>
              <a:buClr>
                <a:schemeClr val="lt2"/>
              </a:buClr>
              <a:buSzPts val="1350"/>
              <a:buFont typeface="Noto Sans Symbols"/>
              <a:buNone/>
            </a:pPr>
            <a:endParaRPr sz="1800" b="0" i="0" u="none" strike="noStrike" cap="none" dirty="0">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lt2"/>
              </a:buClr>
              <a:buSzPts val="1350"/>
              <a:buFont typeface="Noto Sans Symbols"/>
              <a:buNone/>
            </a:pPr>
            <a:endParaRPr sz="1800" b="0" i="0" u="none" strike="noStrike" cap="none" dirty="0">
              <a:solidFill>
                <a:schemeClr val="dk1"/>
              </a:solidFill>
              <a:latin typeface="Times New Roman"/>
              <a:ea typeface="Times New Roman"/>
              <a:cs typeface="Times New Roman"/>
              <a:sym typeface="Times New Roman"/>
            </a:endParaRPr>
          </a:p>
        </p:txBody>
      </p:sp>
      <p:pic>
        <p:nvPicPr>
          <p:cNvPr id="116" name="Shape 116"/>
          <p:cNvPicPr preferRelativeResize="0"/>
          <p:nvPr/>
        </p:nvPicPr>
        <p:blipFill rotWithShape="1">
          <a:blip r:embed="rId3">
            <a:alphaModFix/>
          </a:blip>
          <a:srcRect/>
          <a:stretch/>
        </p:blipFill>
        <p:spPr>
          <a:xfrm>
            <a:off x="0" y="0"/>
            <a:ext cx="1981200" cy="143668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Auto Insurance Fraud</a:t>
            </a:r>
            <a:endParaRPr sz="4000" b="0" i="0" u="none" strike="noStrike" cap="none">
              <a:solidFill>
                <a:schemeClr val="dk1"/>
              </a:solidFill>
              <a:latin typeface="Arial"/>
              <a:ea typeface="Arial"/>
              <a:cs typeface="Arial"/>
              <a:sym typeface="Arial"/>
            </a:endParaRPr>
          </a:p>
        </p:txBody>
      </p:sp>
      <p:sp>
        <p:nvSpPr>
          <p:cNvPr id="178" name="Shape 17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400"/>
              <a:buFont typeface="Noto Sans Symbols"/>
              <a:buNone/>
            </a:pPr>
            <a:r>
              <a:rPr lang="en-US" sz="3200" b="0" i="0" u="none" strike="noStrike" cap="none" dirty="0">
                <a:solidFill>
                  <a:schemeClr val="dk1"/>
                </a:solidFill>
                <a:latin typeface="Arial"/>
                <a:ea typeface="Arial"/>
                <a:cs typeface="Arial"/>
                <a:sym typeface="Arial"/>
              </a:rPr>
              <a:t>Common staged accident </a:t>
            </a:r>
            <a:r>
              <a:rPr lang="en-US" sz="3200" b="0" i="0" u="none" strike="noStrike" cap="none" dirty="0" smtClean="0">
                <a:solidFill>
                  <a:schemeClr val="dk1"/>
                </a:solidFill>
                <a:latin typeface="Arial"/>
                <a:ea typeface="Arial"/>
                <a:cs typeface="Arial"/>
                <a:sym typeface="Arial"/>
              </a:rPr>
              <a:t>schemes:</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Drive-down</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Hit &amp; Run</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Sideswipe</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Swoop and Squat</a:t>
            </a:r>
            <a:endParaRPr sz="3200" b="0" i="0" u="none" strike="noStrike" cap="none" dirty="0">
              <a:solidFill>
                <a:schemeClr val="dk1"/>
              </a:solidFill>
              <a:latin typeface="Arial"/>
              <a:ea typeface="Arial"/>
              <a:cs typeface="Arial"/>
              <a:sym typeface="Arial"/>
            </a:endParaRPr>
          </a:p>
        </p:txBody>
      </p:sp>
      <p:sp>
        <p:nvSpPr>
          <p:cNvPr id="179" name="Shape 179"/>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10</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Auto Insurance Fraud</a:t>
            </a:r>
            <a:endParaRPr sz="4000" b="0" i="0" u="none" strike="noStrike" cap="none">
              <a:solidFill>
                <a:schemeClr val="dk1"/>
              </a:solidFill>
              <a:latin typeface="Arial"/>
              <a:ea typeface="Arial"/>
              <a:cs typeface="Arial"/>
              <a:sym typeface="Arial"/>
            </a:endParaRPr>
          </a:p>
        </p:txBody>
      </p:sp>
      <p:sp>
        <p:nvSpPr>
          <p:cNvPr id="186" name="Shape 18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smtClean="0">
                <a:solidFill>
                  <a:schemeClr val="dk1"/>
                </a:solidFill>
                <a:latin typeface="Arial"/>
                <a:ea typeface="Arial"/>
                <a:cs typeface="Arial"/>
                <a:sym typeface="Arial"/>
              </a:rPr>
              <a:t>Staged </a:t>
            </a:r>
            <a:r>
              <a:rPr lang="en-US" sz="2400" b="0" i="0" u="none" strike="noStrike" cap="none" dirty="0">
                <a:solidFill>
                  <a:schemeClr val="dk1"/>
                </a:solidFill>
                <a:latin typeface="Arial"/>
                <a:ea typeface="Arial"/>
                <a:cs typeface="Arial"/>
                <a:sym typeface="Arial"/>
              </a:rPr>
              <a:t>accidents with fake injuries</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Jump-in passengers</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Exaggerated injury claims</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Vehicle damage enhanced after the accident</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Claims for pre-existing damage</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Vehicle garaged in another location</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Falsified claims that occurred before policy period began</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False report of hit-while-parked</a:t>
            </a:r>
            <a:endParaRPr sz="3200" b="0" i="0" u="none" strike="noStrike" cap="none" dirty="0">
              <a:solidFill>
                <a:schemeClr val="dk1"/>
              </a:solidFill>
              <a:latin typeface="Arial"/>
              <a:ea typeface="Arial"/>
              <a:cs typeface="Arial"/>
              <a:sym typeface="Arial"/>
            </a:endParaRPr>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187" name="Shape 187"/>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11</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lt2"/>
              </a:buClr>
              <a:buSzPts val="2400"/>
              <a:buFont typeface="Noto Sans Symbols"/>
              <a:buNone/>
            </a:pPr>
            <a:endParaRPr sz="3200" b="0" i="0" u="none" strike="noStrike" cap="none">
              <a:solidFill>
                <a:schemeClr val="dk1"/>
              </a:solidFill>
              <a:latin typeface="Arial"/>
              <a:ea typeface="Arial"/>
              <a:cs typeface="Arial"/>
              <a:sym typeface="Arial"/>
            </a:endParaRPr>
          </a:p>
        </p:txBody>
      </p:sp>
      <p:sp>
        <p:nvSpPr>
          <p:cNvPr id="194" name="Shape 194"/>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12</a:t>
            </a:fld>
            <a:endParaRPr sz="1200" b="0" i="0" u="none" strike="noStrike" cap="none">
              <a:solidFill>
                <a:srgbClr val="000000"/>
              </a:solidFill>
              <a:latin typeface="Arial Black"/>
              <a:ea typeface="Arial Black"/>
              <a:cs typeface="Arial Black"/>
              <a:sym typeface="Arial Black"/>
            </a:endParaRPr>
          </a:p>
        </p:txBody>
      </p:sp>
      <p:sp>
        <p:nvSpPr>
          <p:cNvPr id="195" name="Shape 195" title="IFBVideo (8).mp4">
            <a:hlinkClick r:id="rId5"/>
          </p:cNvPr>
          <p:cNvSpPr/>
          <p:nvPr/>
        </p:nvSpPr>
        <p:spPr>
          <a:xfrm>
            <a:off x="345675" y="1061875"/>
            <a:ext cx="8420400" cy="5032900"/>
          </a:xfrm>
          <a:prstGeom prst="rect">
            <a:avLst/>
          </a:prstGeom>
          <a:noFill/>
          <a:ln>
            <a:noFill/>
          </a:ln>
        </p:spPr>
      </p:sp>
      <p:pic>
        <p:nvPicPr>
          <p:cNvPr id="5" name="IFBVideo.mp4">
            <a:hlinkClick r:id="" action="ppaction://media"/>
          </p:cNvPr>
          <p:cNvPicPr>
            <a:picLocks noChangeAspect="1"/>
          </p:cNvPicPr>
          <p:nvPr>
            <a:videoFile r:link="rId1"/>
            <p:extLst>
              <p:ext uri="{DAA4B4D4-6D71-4841-9C94-3DE7FCFB9230}">
                <p14:media xmlns:p14="http://schemas.microsoft.com/office/powerpoint/2010/main" r:embed="rId2">
                  <p14:trim end="4232.92"/>
                </p14:media>
              </p:ext>
            </p:extLst>
          </p:nvPr>
        </p:nvPicPr>
        <p:blipFill>
          <a:blip r:embed="rId6"/>
          <a:stretch>
            <a:fillRect/>
          </a:stretch>
        </p:blipFill>
        <p:spPr>
          <a:xfrm>
            <a:off x="457199" y="685800"/>
            <a:ext cx="8308875"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dk1"/>
              </a:solidFill>
              <a:latin typeface="Arial"/>
              <a:ea typeface="Arial"/>
              <a:cs typeface="Arial"/>
              <a:sym typeface="Arial"/>
            </a:endParaRPr>
          </a:p>
        </p:txBody>
      </p:sp>
      <p:sp>
        <p:nvSpPr>
          <p:cNvPr id="202" name="Shape 20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lt2"/>
              </a:buClr>
              <a:buSzPts val="2400"/>
              <a:buFont typeface="Noto Sans Symbols"/>
              <a:buNone/>
            </a:pPr>
            <a:endParaRPr sz="3200" b="0" i="0" u="none" strike="noStrike" cap="none">
              <a:solidFill>
                <a:schemeClr val="dk1"/>
              </a:solidFill>
              <a:latin typeface="Arial"/>
              <a:ea typeface="Arial"/>
              <a:cs typeface="Arial"/>
              <a:sym typeface="Arial"/>
            </a:endParaRPr>
          </a:p>
        </p:txBody>
      </p:sp>
      <p:sp>
        <p:nvSpPr>
          <p:cNvPr id="203" name="Shape 203"/>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13</a:t>
            </a:fld>
            <a:endParaRPr sz="1200" b="0" i="0" u="none" strike="noStrike" cap="none">
              <a:solidFill>
                <a:srgbClr val="000000"/>
              </a:solidFill>
              <a:latin typeface="Arial Black"/>
              <a:ea typeface="Arial Black"/>
              <a:cs typeface="Arial Black"/>
              <a:sym typeface="Arial Black"/>
            </a:endParaRPr>
          </a:p>
        </p:txBody>
      </p:sp>
      <p:sp>
        <p:nvSpPr>
          <p:cNvPr id="204" name="Shape 204" title="IFBVideo Car theft.mp4">
            <a:hlinkClick r:id="rId5"/>
          </p:cNvPr>
          <p:cNvSpPr/>
          <p:nvPr/>
        </p:nvSpPr>
        <p:spPr>
          <a:xfrm>
            <a:off x="457200" y="522650"/>
            <a:ext cx="8229600" cy="5344750"/>
          </a:xfrm>
          <a:prstGeom prst="rect">
            <a:avLst/>
          </a:prstGeom>
          <a:noFill/>
          <a:ln>
            <a:noFill/>
          </a:ln>
        </p:spPr>
      </p:sp>
      <p:pic>
        <p:nvPicPr>
          <p:cNvPr id="6" name="IFBVideo (1).mp4">
            <a:hlinkClick r:id="" action="ppaction://media"/>
          </p:cNvPr>
          <p:cNvPicPr>
            <a:picLocks noChangeAspect="1"/>
          </p:cNvPicPr>
          <p:nvPr>
            <a:videoFile r:link="rId1"/>
            <p:extLst>
              <p:ext uri="{DAA4B4D4-6D71-4841-9C94-3DE7FCFB9230}">
                <p14:media xmlns:p14="http://schemas.microsoft.com/office/powerpoint/2010/main" r:embed="rId2">
                  <p14:trim end="6500.7696"/>
                </p14:media>
              </p:ext>
            </p:extLst>
          </p:nvPr>
        </p:nvPicPr>
        <p:blipFill>
          <a:blip r:embed="rId6"/>
          <a:stretch>
            <a:fillRect/>
          </a:stretch>
        </p:blipFill>
        <p:spPr>
          <a:xfrm>
            <a:off x="457200" y="609600"/>
            <a:ext cx="8229600"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57200" y="457200"/>
            <a:ext cx="8229600" cy="1028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dk1"/>
              </a:solidFill>
              <a:latin typeface="Arial"/>
              <a:ea typeface="Arial"/>
              <a:cs typeface="Arial"/>
              <a:sym typeface="Arial"/>
            </a:endParaRPr>
          </a:p>
        </p:txBody>
      </p:sp>
      <p:sp>
        <p:nvSpPr>
          <p:cNvPr id="211" name="Shape 21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lt2"/>
              </a:buClr>
              <a:buSzPts val="2400"/>
              <a:buFont typeface="Noto Sans Symbols"/>
              <a:buNone/>
            </a:pPr>
            <a:endParaRPr sz="3200" b="0" i="0" u="none" strike="noStrike" cap="none">
              <a:solidFill>
                <a:schemeClr val="dk1"/>
              </a:solidFill>
              <a:latin typeface="Arial"/>
              <a:ea typeface="Arial"/>
              <a:cs typeface="Arial"/>
              <a:sym typeface="Arial"/>
            </a:endParaRPr>
          </a:p>
        </p:txBody>
      </p:sp>
      <p:sp>
        <p:nvSpPr>
          <p:cNvPr id="212" name="Shape 212"/>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14</a:t>
            </a:fld>
            <a:endParaRPr sz="1200" b="0" i="0" u="none" strike="noStrike" cap="none">
              <a:solidFill>
                <a:srgbClr val="000000"/>
              </a:solidFill>
              <a:latin typeface="Arial Black"/>
              <a:ea typeface="Arial Black"/>
              <a:cs typeface="Arial Black"/>
              <a:sym typeface="Arial Black"/>
            </a:endParaRPr>
          </a:p>
        </p:txBody>
      </p:sp>
      <p:pic>
        <p:nvPicPr>
          <p:cNvPr id="213" name="Shape 213"/>
          <p:cNvPicPr preferRelativeResize="0"/>
          <p:nvPr/>
        </p:nvPicPr>
        <p:blipFill>
          <a:blip r:embed="rId3">
            <a:alphaModFix/>
          </a:blip>
          <a:stretch>
            <a:fillRect/>
          </a:stretch>
        </p:blipFill>
        <p:spPr>
          <a:xfrm>
            <a:off x="190700" y="550300"/>
            <a:ext cx="3895725" cy="5812400"/>
          </a:xfrm>
          <a:prstGeom prst="rect">
            <a:avLst/>
          </a:prstGeom>
          <a:noFill/>
          <a:ln>
            <a:noFill/>
          </a:ln>
        </p:spPr>
      </p:pic>
      <p:pic>
        <p:nvPicPr>
          <p:cNvPr id="214" name="Shape 214"/>
          <p:cNvPicPr preferRelativeResize="0"/>
          <p:nvPr/>
        </p:nvPicPr>
        <p:blipFill>
          <a:blip r:embed="rId4">
            <a:alphaModFix/>
          </a:blip>
          <a:stretch>
            <a:fillRect/>
          </a:stretch>
        </p:blipFill>
        <p:spPr>
          <a:xfrm>
            <a:off x="3982075" y="550300"/>
            <a:ext cx="4811650" cy="5812399"/>
          </a:xfrm>
          <a:prstGeom prst="rect">
            <a:avLst/>
          </a:prstGeom>
          <a:noFill/>
          <a:ln>
            <a:noFill/>
          </a:ln>
        </p:spPr>
      </p:pic>
      <p:pic>
        <p:nvPicPr>
          <p:cNvPr id="215" name="Shape 215"/>
          <p:cNvPicPr preferRelativeResize="0"/>
          <p:nvPr/>
        </p:nvPicPr>
        <p:blipFill>
          <a:blip r:embed="rId5">
            <a:alphaModFix/>
          </a:blip>
          <a:stretch>
            <a:fillRect/>
          </a:stretch>
        </p:blipFill>
        <p:spPr>
          <a:xfrm>
            <a:off x="4493950" y="6096000"/>
            <a:ext cx="2059250" cy="34442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Protect Yourself</a:t>
            </a:r>
            <a:endParaRPr sz="4000" b="0" i="0" u="none" strike="noStrike" cap="none">
              <a:solidFill>
                <a:schemeClr val="dk1"/>
              </a:solidFill>
              <a:latin typeface="Arial"/>
              <a:ea typeface="Arial"/>
              <a:cs typeface="Arial"/>
              <a:sym typeface="Arial"/>
            </a:endParaRPr>
          </a:p>
        </p:txBody>
      </p:sp>
      <p:sp>
        <p:nvSpPr>
          <p:cNvPr id="222" name="Shape 22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Notify your insurance company of the accident as soon as </a:t>
            </a:r>
            <a:r>
              <a:rPr lang="en-US" sz="3200" b="0" i="0" u="none" strike="noStrike" cap="none" dirty="0" smtClean="0">
                <a:solidFill>
                  <a:schemeClr val="dk1"/>
                </a:solidFill>
                <a:latin typeface="Arial"/>
                <a:ea typeface="Arial"/>
                <a:cs typeface="Arial"/>
                <a:sym typeface="Arial"/>
              </a:rPr>
              <a:t>possible.</a:t>
            </a:r>
            <a:endParaRPr dirty="0"/>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Make them aware of any suspicions you have relating to the facts of the </a:t>
            </a:r>
            <a:r>
              <a:rPr lang="en-US" sz="3200" b="0" i="0" u="none" strike="noStrike" cap="none" dirty="0" smtClean="0">
                <a:solidFill>
                  <a:schemeClr val="dk1"/>
                </a:solidFill>
                <a:latin typeface="Arial"/>
                <a:ea typeface="Arial"/>
                <a:cs typeface="Arial"/>
                <a:sym typeface="Arial"/>
              </a:rPr>
              <a:t>accident.</a:t>
            </a:r>
            <a:endParaRPr sz="3200" b="0" i="0" u="none" strike="noStrike" cap="none" dirty="0">
              <a:solidFill>
                <a:schemeClr val="dk1"/>
              </a:solidFill>
              <a:latin typeface="Arial"/>
              <a:ea typeface="Arial"/>
              <a:cs typeface="Arial"/>
              <a:sym typeface="Arial"/>
            </a:endParaRPr>
          </a:p>
        </p:txBody>
      </p:sp>
      <p:sp>
        <p:nvSpPr>
          <p:cNvPr id="223" name="Shape 223"/>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15</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Homeowners </a:t>
            </a:r>
            <a:r>
              <a:rPr lang="en-US" sz="4000" b="0" i="0" u="none" strike="noStrike" cap="none" dirty="0">
                <a:solidFill>
                  <a:schemeClr val="dk1"/>
                </a:solidFill>
                <a:latin typeface="Arial"/>
                <a:ea typeface="Arial"/>
                <a:cs typeface="Arial"/>
                <a:sym typeface="Arial"/>
              </a:rPr>
              <a:t>Insurance Fraud</a:t>
            </a:r>
            <a:endParaRPr sz="4000" b="0" i="0" u="none" strike="noStrike" cap="none" dirty="0">
              <a:solidFill>
                <a:schemeClr val="dk1"/>
              </a:solidFill>
              <a:latin typeface="Arial"/>
              <a:ea typeface="Arial"/>
              <a:cs typeface="Arial"/>
              <a:sym typeface="Arial"/>
            </a:endParaRPr>
          </a:p>
        </p:txBody>
      </p:sp>
      <p:sp>
        <p:nvSpPr>
          <p:cNvPr id="230" name="Shape 23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False reports of theft in home or auto</a:t>
            </a:r>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Exaggerated claims</a:t>
            </a:r>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Intentional damage</a:t>
            </a:r>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Inflating estimates or bills to cover policy deductible</a:t>
            </a:r>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Concealing residence is used as a rental</a:t>
            </a:r>
            <a:endParaRPr sz="3200" b="0" i="0" u="none" strike="noStrike" cap="none">
              <a:solidFill>
                <a:schemeClr val="dk1"/>
              </a:solidFill>
              <a:latin typeface="Arial"/>
              <a:ea typeface="Arial"/>
              <a:cs typeface="Arial"/>
              <a:sym typeface="Arial"/>
            </a:endParaRPr>
          </a:p>
        </p:txBody>
      </p:sp>
      <p:sp>
        <p:nvSpPr>
          <p:cNvPr id="231" name="Shape 231"/>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16</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Homeowners </a:t>
            </a:r>
            <a:r>
              <a:rPr lang="en-US" sz="4000" b="0" i="0" u="none" strike="noStrike" cap="none" dirty="0">
                <a:solidFill>
                  <a:schemeClr val="dk1"/>
                </a:solidFill>
                <a:latin typeface="Arial"/>
                <a:ea typeface="Arial"/>
                <a:cs typeface="Arial"/>
                <a:sym typeface="Arial"/>
              </a:rPr>
              <a:t>Insurance</a:t>
            </a:r>
            <a:endParaRPr sz="4000" b="0" i="0" u="none" strike="noStrike" cap="none" dirty="0">
              <a:solidFill>
                <a:schemeClr val="dk1"/>
              </a:solidFill>
              <a:latin typeface="Arial"/>
              <a:ea typeface="Arial"/>
              <a:cs typeface="Arial"/>
              <a:sym typeface="Arial"/>
            </a:endParaRPr>
          </a:p>
        </p:txBody>
      </p:sp>
      <p:sp>
        <p:nvSpPr>
          <p:cNvPr id="238" name="Shape 23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chemeClr val="dk1"/>
              </a:solidFill>
              <a:latin typeface="Arial"/>
              <a:ea typeface="Arial"/>
              <a:cs typeface="Arial"/>
              <a:sym typeface="Arial"/>
            </a:endParaRPr>
          </a:p>
        </p:txBody>
      </p:sp>
      <p:sp>
        <p:nvSpPr>
          <p:cNvPr id="239" name="Shape 239"/>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17</a:t>
            </a:fld>
            <a:endParaRPr sz="1200" b="0" i="0" u="none" strike="noStrike" cap="none">
              <a:solidFill>
                <a:srgbClr val="000000"/>
              </a:solidFill>
              <a:latin typeface="Arial Black"/>
              <a:ea typeface="Arial Black"/>
              <a:cs typeface="Arial Black"/>
              <a:sym typeface="Arial Black"/>
            </a:endParaRPr>
          </a:p>
        </p:txBody>
      </p:sp>
      <p:sp>
        <p:nvSpPr>
          <p:cNvPr id="240" name="Shape 240" title="tv.mp4">
            <a:hlinkClick r:id="rId5"/>
          </p:cNvPr>
          <p:cNvSpPr/>
          <p:nvPr/>
        </p:nvSpPr>
        <p:spPr>
          <a:xfrm>
            <a:off x="457200" y="1714500"/>
            <a:ext cx="8229600" cy="4615325"/>
          </a:xfrm>
          <a:prstGeom prst="rect">
            <a:avLst/>
          </a:prstGeom>
          <a:noFill/>
          <a:ln>
            <a:noFill/>
          </a:ln>
        </p:spPr>
      </p:sp>
      <p:pic>
        <p:nvPicPr>
          <p:cNvPr id="6" name="IFBVideo (6).mp4">
            <a:hlinkClick r:id="" action="ppaction://media"/>
          </p:cNvPr>
          <p:cNvPicPr>
            <a:picLocks noChangeAspect="1"/>
          </p:cNvPicPr>
          <p:nvPr>
            <a:videoFile r:link="rId1"/>
            <p:extLst>
              <p:ext uri="{DAA4B4D4-6D71-4841-9C94-3DE7FCFB9230}">
                <p14:media xmlns:p14="http://schemas.microsoft.com/office/powerpoint/2010/main" r:embed="rId2">
                  <p14:trim end="5800.6672"/>
                </p14:media>
              </p:ext>
            </p:extLst>
          </p:nvPr>
        </p:nvPicPr>
        <p:blipFill>
          <a:blip r:embed="rId6"/>
          <a:stretch>
            <a:fillRect/>
          </a:stretch>
        </p:blipFill>
        <p:spPr>
          <a:xfrm>
            <a:off x="457200" y="1600200"/>
            <a:ext cx="82296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Medicare </a:t>
            </a:r>
            <a:r>
              <a:rPr lang="en-US" sz="4000" b="0" i="0" u="none" strike="noStrike" cap="none" dirty="0">
                <a:solidFill>
                  <a:schemeClr val="dk1"/>
                </a:solidFill>
                <a:latin typeface="Arial"/>
                <a:ea typeface="Arial"/>
                <a:cs typeface="Arial"/>
                <a:sym typeface="Arial"/>
              </a:rPr>
              <a:t>Fraud</a:t>
            </a:r>
            <a:endParaRPr sz="4000" b="0" i="0" u="none" strike="noStrike" cap="none" dirty="0">
              <a:solidFill>
                <a:schemeClr val="dk1"/>
              </a:solidFill>
              <a:latin typeface="Arial"/>
              <a:ea typeface="Arial"/>
              <a:cs typeface="Arial"/>
              <a:sym typeface="Arial"/>
            </a:endParaRPr>
          </a:p>
        </p:txBody>
      </p:sp>
      <p:sp>
        <p:nvSpPr>
          <p:cNvPr id="255" name="Shape 25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Protect your Medicare and Social Security </a:t>
            </a:r>
            <a:r>
              <a:rPr lang="en-US" sz="3200" b="0" i="0" u="none" strike="noStrike" cap="none" dirty="0" smtClean="0">
                <a:solidFill>
                  <a:schemeClr val="dk1"/>
                </a:solidFill>
                <a:latin typeface="Arial"/>
                <a:ea typeface="Arial"/>
                <a:cs typeface="Arial"/>
                <a:sym typeface="Arial"/>
              </a:rPr>
              <a:t>number.</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Remember that nothing is ever “</a:t>
            </a:r>
            <a:r>
              <a:rPr lang="en-US" sz="3200" b="0" i="0" u="none" strike="noStrike" cap="none" dirty="0" smtClean="0">
                <a:solidFill>
                  <a:schemeClr val="dk1"/>
                </a:solidFill>
                <a:latin typeface="Arial"/>
                <a:ea typeface="Arial"/>
                <a:cs typeface="Arial"/>
                <a:sym typeface="Arial"/>
              </a:rPr>
              <a:t>free.”</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Ask </a:t>
            </a:r>
            <a:r>
              <a:rPr lang="en-US" sz="3200" b="0" i="0" u="none" strike="noStrike" cap="none" dirty="0" smtClean="0">
                <a:solidFill>
                  <a:schemeClr val="dk1"/>
                </a:solidFill>
                <a:latin typeface="Arial"/>
                <a:ea typeface="Arial"/>
                <a:cs typeface="Arial"/>
                <a:sym typeface="Arial"/>
              </a:rPr>
              <a:t>questions.</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Educate yourself about </a:t>
            </a:r>
            <a:r>
              <a:rPr lang="en-US" sz="3200" b="0" i="0" u="none" strike="noStrike" cap="none" dirty="0" smtClean="0">
                <a:solidFill>
                  <a:schemeClr val="dk1"/>
                </a:solidFill>
                <a:latin typeface="Arial"/>
                <a:ea typeface="Arial"/>
                <a:cs typeface="Arial"/>
                <a:sym typeface="Arial"/>
              </a:rPr>
              <a:t>Medicare.</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Use a calendar to record appointment and tests dates. Review your statements.</a:t>
            </a:r>
            <a:endParaRPr sz="3200" b="0" i="0" u="none" strike="noStrike" cap="none" dirty="0">
              <a:solidFill>
                <a:schemeClr val="dk1"/>
              </a:solidFill>
              <a:latin typeface="Arial"/>
              <a:ea typeface="Arial"/>
              <a:cs typeface="Arial"/>
              <a:sym typeface="Arial"/>
            </a:endParaRPr>
          </a:p>
        </p:txBody>
      </p:sp>
      <p:sp>
        <p:nvSpPr>
          <p:cNvPr id="256" name="Shape 256"/>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18</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Tips to prevent Medicare Fraud</a:t>
            </a:r>
            <a:endParaRPr sz="4000" b="0" i="0" u="none" strike="noStrike" cap="none">
              <a:solidFill>
                <a:schemeClr val="dk1"/>
              </a:solidFill>
              <a:latin typeface="Arial"/>
              <a:ea typeface="Arial"/>
              <a:cs typeface="Arial"/>
              <a:sym typeface="Arial"/>
            </a:endParaRPr>
          </a:p>
        </p:txBody>
      </p:sp>
      <p:sp>
        <p:nvSpPr>
          <p:cNvPr id="263" name="Shape 26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Be wary of providers who tell you that the item or service isn’t covered, but they “know how to bill </a:t>
            </a:r>
            <a:r>
              <a:rPr lang="en-US" sz="3200" b="0" i="0" u="none" strike="noStrike" cap="none" dirty="0" smtClean="0">
                <a:solidFill>
                  <a:schemeClr val="dk1"/>
                </a:solidFill>
                <a:latin typeface="Arial"/>
                <a:ea typeface="Arial"/>
                <a:cs typeface="Arial"/>
                <a:sym typeface="Arial"/>
              </a:rPr>
              <a:t>Medicare.”</a:t>
            </a:r>
            <a:endParaRPr dirty="0"/>
          </a:p>
          <a:p>
            <a:pPr marL="342900" marR="0" lvl="0" indent="-342900" algn="l" rtl="0">
              <a:spcBef>
                <a:spcPts val="640"/>
              </a:spcBef>
              <a:spcAft>
                <a:spcPts val="0"/>
              </a:spcAft>
              <a:buClr>
                <a:schemeClr val="lt2"/>
              </a:buClr>
              <a:buSzPts val="2400"/>
              <a:buFont typeface="Noto Sans Symbols"/>
              <a:buChar char="■"/>
            </a:pPr>
            <a:r>
              <a:rPr lang="en-US" dirty="0"/>
              <a:t>M</a:t>
            </a:r>
            <a:r>
              <a:rPr lang="en-US" sz="3200" b="0" i="0" u="none" strike="noStrike" cap="none" dirty="0" smtClean="0">
                <a:solidFill>
                  <a:schemeClr val="dk1"/>
                </a:solidFill>
                <a:latin typeface="Arial"/>
                <a:ea typeface="Arial"/>
                <a:cs typeface="Arial"/>
                <a:sym typeface="Arial"/>
              </a:rPr>
              <a:t>ake </a:t>
            </a:r>
            <a:r>
              <a:rPr lang="en-US" sz="3200" b="0" i="0" u="none" strike="noStrike" cap="none" dirty="0">
                <a:solidFill>
                  <a:schemeClr val="dk1"/>
                </a:solidFill>
                <a:latin typeface="Arial"/>
                <a:ea typeface="Arial"/>
                <a:cs typeface="Arial"/>
                <a:sym typeface="Arial"/>
              </a:rPr>
              <a:t>sure you understand how a plan works before signing </a:t>
            </a:r>
            <a:r>
              <a:rPr lang="en-US" sz="3200" b="0" i="0" u="none" strike="noStrike" cap="none" dirty="0" smtClean="0">
                <a:solidFill>
                  <a:schemeClr val="dk1"/>
                </a:solidFill>
                <a:latin typeface="Arial"/>
                <a:ea typeface="Arial"/>
                <a:cs typeface="Arial"/>
                <a:sym typeface="Arial"/>
              </a:rPr>
              <a:t>up.</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Check </a:t>
            </a:r>
            <a:r>
              <a:rPr lang="en-US" sz="3200" b="0" i="0" u="none" strike="noStrike" cap="none" dirty="0" smtClean="0">
                <a:solidFill>
                  <a:schemeClr val="dk1"/>
                </a:solidFill>
                <a:latin typeface="Arial"/>
                <a:ea typeface="Arial"/>
                <a:cs typeface="Arial"/>
                <a:sym typeface="Arial"/>
              </a:rPr>
              <a:t>your </a:t>
            </a:r>
            <a:r>
              <a:rPr lang="en-US" sz="3200" b="0" i="0" u="none" strike="noStrike" cap="none" dirty="0">
                <a:solidFill>
                  <a:schemeClr val="dk1"/>
                </a:solidFill>
                <a:latin typeface="Arial"/>
                <a:ea typeface="Arial"/>
                <a:cs typeface="Arial"/>
                <a:sym typeface="Arial"/>
              </a:rPr>
              <a:t>medications before you leave the </a:t>
            </a:r>
            <a:r>
              <a:rPr lang="en-US" sz="3200" b="0" i="0" u="none" strike="noStrike" cap="none" dirty="0" smtClean="0">
                <a:solidFill>
                  <a:schemeClr val="dk1"/>
                </a:solidFill>
                <a:latin typeface="Arial"/>
                <a:ea typeface="Arial"/>
                <a:cs typeface="Arial"/>
                <a:sym typeface="Arial"/>
              </a:rPr>
              <a:t>pharmacy.</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Report suspected instances of </a:t>
            </a:r>
            <a:r>
              <a:rPr lang="en-US" sz="3200" b="0" i="0" u="none" strike="noStrike" cap="none" dirty="0" smtClean="0">
                <a:solidFill>
                  <a:schemeClr val="dk1"/>
                </a:solidFill>
                <a:latin typeface="Arial"/>
                <a:ea typeface="Arial"/>
                <a:cs typeface="Arial"/>
                <a:sym typeface="Arial"/>
              </a:rPr>
              <a:t>fraud.</a:t>
            </a:r>
            <a:endParaRPr sz="3200" b="0" i="0" u="none" strike="noStrike" cap="none" dirty="0">
              <a:solidFill>
                <a:schemeClr val="dk1"/>
              </a:solidFill>
              <a:latin typeface="Arial"/>
              <a:ea typeface="Arial"/>
              <a:cs typeface="Arial"/>
              <a:sym typeface="Arial"/>
            </a:endParaRPr>
          </a:p>
        </p:txBody>
      </p:sp>
      <p:sp>
        <p:nvSpPr>
          <p:cNvPr id="264" name="Shape 264"/>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19</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 Protecting Yourself Against Insurance Fraud</a:t>
            </a:r>
            <a:endParaRPr lang="en-US" dirty="0"/>
          </a:p>
        </p:txBody>
      </p:sp>
      <p:sp>
        <p:nvSpPr>
          <p:cNvPr id="3" name="Content Placeholder 2"/>
          <p:cNvSpPr>
            <a:spLocks noGrp="1"/>
          </p:cNvSpPr>
          <p:nvPr>
            <p:ph idx="1"/>
          </p:nvPr>
        </p:nvSpPr>
        <p:spPr>
          <a:xfrm>
            <a:off x="533400" y="1676400"/>
            <a:ext cx="8229600" cy="4525963"/>
          </a:xfrm>
        </p:spPr>
        <p:txBody>
          <a:bodyPr/>
          <a:lstStyle/>
          <a:p>
            <a:r>
              <a:rPr lang="en-US" dirty="0" smtClean="0"/>
              <a:t>Introduction to Insurance Fraud</a:t>
            </a:r>
          </a:p>
          <a:p>
            <a:r>
              <a:rPr lang="en-US" dirty="0" smtClean="0"/>
              <a:t>Auto Insurance Fraud</a:t>
            </a:r>
          </a:p>
          <a:p>
            <a:r>
              <a:rPr lang="en-US" dirty="0" smtClean="0"/>
              <a:t>Homeowner’s Insurance Fraud</a:t>
            </a:r>
          </a:p>
          <a:p>
            <a:r>
              <a:rPr lang="en-US" dirty="0" smtClean="0"/>
              <a:t>Fraud Watch – Contractors</a:t>
            </a:r>
          </a:p>
          <a:p>
            <a:r>
              <a:rPr lang="en-US" dirty="0" smtClean="0"/>
              <a:t>Certificates of Insurance</a:t>
            </a:r>
          </a:p>
          <a:p>
            <a:r>
              <a:rPr lang="en-US" dirty="0" smtClean="0"/>
              <a:t>Fraud Watch – Public Adjusters</a:t>
            </a:r>
          </a:p>
          <a:p>
            <a:endParaRPr lang="en-US" dirty="0" smtClean="0"/>
          </a:p>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964700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Tips to prevent Medicare Fraud</a:t>
            </a:r>
            <a:endParaRPr sz="4000" b="0" i="0" u="none" strike="noStrike" cap="none">
              <a:solidFill>
                <a:schemeClr val="dk1"/>
              </a:solidFill>
              <a:latin typeface="Arial"/>
              <a:ea typeface="Arial"/>
              <a:cs typeface="Arial"/>
              <a:sym typeface="Arial"/>
            </a:endParaRPr>
          </a:p>
        </p:txBody>
      </p:sp>
      <p:sp>
        <p:nvSpPr>
          <p:cNvPr id="271" name="Shape 27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Don’t allow anyone except your doctor and Medicare providers to review your medical </a:t>
            </a:r>
            <a:r>
              <a:rPr lang="en-US" sz="3200" b="0" i="0" u="none" strike="noStrike" cap="none" dirty="0" smtClean="0">
                <a:solidFill>
                  <a:schemeClr val="dk1"/>
                </a:solidFill>
                <a:latin typeface="Arial"/>
                <a:ea typeface="Arial"/>
                <a:cs typeface="Arial"/>
                <a:sym typeface="Arial"/>
              </a:rPr>
              <a:t>records.</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Don’t accept medical supplies from a door-to-door salesman. Medicare and Medicaid don’t send unsolicited representatives to your home.</a:t>
            </a:r>
            <a:endParaRPr dirty="0"/>
          </a:p>
          <a:p>
            <a:pPr marL="0" marR="0" lvl="0" indent="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272" name="Shape 272"/>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20</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Tips to prevent Medicare Fraud</a:t>
            </a:r>
            <a:endParaRPr sz="4000" b="0" i="0" u="none" strike="noStrike" cap="none">
              <a:solidFill>
                <a:schemeClr val="dk1"/>
              </a:solidFill>
              <a:latin typeface="Arial"/>
              <a:ea typeface="Arial"/>
              <a:cs typeface="Arial"/>
              <a:sym typeface="Arial"/>
            </a:endParaRPr>
          </a:p>
        </p:txBody>
      </p:sp>
      <p:sp>
        <p:nvSpPr>
          <p:cNvPr id="279" name="Shape 27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400"/>
              <a:buFont typeface="Noto Sans Symbols"/>
              <a:buNone/>
            </a:pPr>
            <a:r>
              <a:rPr lang="en-US" sz="3200" b="0" i="0" u="none" strike="noStrike" cap="none" dirty="0">
                <a:solidFill>
                  <a:schemeClr val="dk1"/>
                </a:solidFill>
                <a:latin typeface="Arial"/>
                <a:ea typeface="Arial"/>
                <a:cs typeface="Arial"/>
                <a:sym typeface="Arial"/>
              </a:rPr>
              <a:t>   </a:t>
            </a:r>
            <a:endParaRPr dirty="0"/>
          </a:p>
          <a:p>
            <a:pPr marL="0" marR="0" lvl="0" indent="0" algn="ctr" rtl="0">
              <a:spcBef>
                <a:spcPts val="560"/>
              </a:spcBef>
              <a:spcAft>
                <a:spcPts val="0"/>
              </a:spcAft>
              <a:buClr>
                <a:schemeClr val="lt2"/>
              </a:buClr>
              <a:buSzPts val="2100"/>
              <a:buFont typeface="Noto Sans Symbols"/>
              <a:buNone/>
            </a:pPr>
            <a:r>
              <a:rPr lang="en-US" sz="2800" b="0" i="0" u="none" strike="noStrike" cap="none" dirty="0">
                <a:solidFill>
                  <a:schemeClr val="dk1"/>
                </a:solidFill>
                <a:latin typeface="Arial"/>
                <a:ea typeface="Arial"/>
                <a:cs typeface="Arial"/>
                <a:sym typeface="Arial"/>
              </a:rPr>
              <a:t>To Contact Medicare about potential </a:t>
            </a:r>
            <a:r>
              <a:rPr lang="en-US" sz="2800" b="0" i="0" u="none" strike="noStrike" cap="none" dirty="0" smtClean="0">
                <a:solidFill>
                  <a:schemeClr val="dk1"/>
                </a:solidFill>
                <a:latin typeface="Arial"/>
                <a:ea typeface="Arial"/>
                <a:cs typeface="Arial"/>
                <a:sym typeface="Arial"/>
              </a:rPr>
              <a:t>fraud:</a:t>
            </a:r>
          </a:p>
          <a:p>
            <a:pPr marL="0" marR="0" lvl="0" indent="0" algn="ctr" rtl="0">
              <a:spcBef>
                <a:spcPts val="560"/>
              </a:spcBef>
              <a:spcAft>
                <a:spcPts val="0"/>
              </a:spcAft>
              <a:buClr>
                <a:schemeClr val="lt2"/>
              </a:buClr>
              <a:buSzPts val="2100"/>
              <a:buFont typeface="Noto Sans Symbols"/>
              <a:buNone/>
            </a:pPr>
            <a:r>
              <a:rPr lang="en-US" sz="2800" dirty="0" smtClean="0"/>
              <a:t>Call</a:t>
            </a:r>
            <a:r>
              <a:rPr lang="en-US" sz="2800" b="0" i="0" u="none" strike="noStrike" cap="none" dirty="0" smtClean="0">
                <a:solidFill>
                  <a:schemeClr val="dk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1-800-MEDICARE (1-800-633-4227)</a:t>
            </a:r>
            <a:endParaRPr dirty="0"/>
          </a:p>
          <a:p>
            <a:pPr marL="0" marR="0" lvl="0" indent="0" algn="ctr" rtl="0">
              <a:spcBef>
                <a:spcPts val="560"/>
              </a:spcBef>
              <a:spcAft>
                <a:spcPts val="0"/>
              </a:spcAft>
              <a:buClr>
                <a:schemeClr val="lt2"/>
              </a:buClr>
              <a:buSzPts val="2100"/>
              <a:buFont typeface="Noto Sans Symbols"/>
              <a:buNone/>
            </a:pPr>
            <a:r>
              <a:rPr lang="en-US" sz="2800" b="0" i="0" u="none" strike="noStrike" cap="none" dirty="0">
                <a:solidFill>
                  <a:schemeClr val="dk1"/>
                </a:solidFill>
                <a:latin typeface="Arial"/>
                <a:ea typeface="Arial"/>
                <a:cs typeface="Arial"/>
                <a:sym typeface="Arial"/>
              </a:rPr>
              <a:t>Or contact your Maryland county’s SHIP program</a:t>
            </a:r>
            <a:endParaRPr dirty="0"/>
          </a:p>
          <a:p>
            <a:pPr marL="0" marR="0" lvl="0" indent="0" algn="ctr" rtl="0">
              <a:spcBef>
                <a:spcPts val="560"/>
              </a:spcBef>
              <a:spcAft>
                <a:spcPts val="0"/>
              </a:spcAft>
              <a:buClr>
                <a:schemeClr val="lt2"/>
              </a:buClr>
              <a:buSzPts val="2100"/>
              <a:buFont typeface="Noto Sans Symbols"/>
              <a:buNone/>
            </a:pPr>
            <a:r>
              <a:rPr lang="en-US" sz="1800" b="0" i="0" u="none" strike="noStrike" cap="none" dirty="0">
                <a:solidFill>
                  <a:schemeClr val="dk1"/>
                </a:solidFill>
                <a:latin typeface="Arial"/>
                <a:ea typeface="Arial"/>
                <a:cs typeface="Arial"/>
                <a:sym typeface="Arial"/>
                <a:hlinkClick r:id="rId3"/>
              </a:rPr>
              <a:t>http://</a:t>
            </a:r>
            <a:r>
              <a:rPr lang="en-US" sz="1800" b="0" i="0" u="none" strike="noStrike" cap="none" dirty="0" smtClean="0">
                <a:solidFill>
                  <a:schemeClr val="dk1"/>
                </a:solidFill>
                <a:latin typeface="Arial"/>
                <a:ea typeface="Arial"/>
                <a:cs typeface="Arial"/>
                <a:sym typeface="Arial"/>
                <a:hlinkClick r:id="rId3"/>
              </a:rPr>
              <a:t>www.aging.maryland.gov/Pages/StateHealthInsuranceProgram.aspx</a:t>
            </a:r>
            <a:endParaRPr lang="en-US" sz="1800" b="0" i="0" u="none" strike="noStrike" cap="none" dirty="0" smtClean="0">
              <a:solidFill>
                <a:schemeClr val="dk1"/>
              </a:solidFill>
              <a:latin typeface="Arial"/>
              <a:ea typeface="Arial"/>
              <a:cs typeface="Arial"/>
              <a:sym typeface="Arial"/>
            </a:endParaRPr>
          </a:p>
          <a:p>
            <a:pPr marL="0" marR="0" lvl="0" indent="0" algn="ctr" rtl="0">
              <a:spcBef>
                <a:spcPts val="560"/>
              </a:spcBef>
              <a:spcAft>
                <a:spcPts val="0"/>
              </a:spcAft>
              <a:buClr>
                <a:schemeClr val="lt2"/>
              </a:buClr>
              <a:buSzPts val="2100"/>
              <a:buFont typeface="Noto Sans Symbols"/>
              <a:buNone/>
            </a:pPr>
            <a:endParaRPr sz="2000" dirty="0"/>
          </a:p>
        </p:txBody>
      </p:sp>
      <p:sp>
        <p:nvSpPr>
          <p:cNvPr id="280" name="Shape 280"/>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21</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r>
              <a:rPr lang="en-US" sz="4000" b="0" i="0" u="none" strike="noStrike" cap="none" dirty="0">
                <a:solidFill>
                  <a:schemeClr val="dk1"/>
                </a:solidFill>
                <a:latin typeface="Arial"/>
                <a:ea typeface="Arial"/>
                <a:cs typeface="Arial"/>
                <a:sym typeface="Arial"/>
              </a:rPr>
              <a:t>Contractors</a:t>
            </a:r>
            <a:endParaRPr sz="4000" b="0" i="0" u="none" strike="noStrike" cap="none" dirty="0">
              <a:solidFill>
                <a:schemeClr val="dk1"/>
              </a:solidFill>
              <a:latin typeface="Arial"/>
              <a:ea typeface="Arial"/>
              <a:cs typeface="Arial"/>
              <a:sym typeface="Arial"/>
            </a:endParaRPr>
          </a:p>
        </p:txBody>
      </p:sp>
      <p:sp>
        <p:nvSpPr>
          <p:cNvPr id="287" name="Shape 287"/>
          <p:cNvSpPr txBox="1">
            <a:spLocks noGrp="1"/>
          </p:cNvSpPr>
          <p:nvPr>
            <p:ph idx="1"/>
          </p:nvPr>
        </p:nvSpPr>
        <p:spPr>
          <a:xfrm>
            <a:off x="457200" y="1656425"/>
            <a:ext cx="8229600" cy="1696375"/>
          </a:xfrm>
          <a:prstGeom prst="rect">
            <a:avLst/>
          </a:prstGeom>
          <a:noFill/>
          <a:ln>
            <a:noFill/>
          </a:ln>
        </p:spPr>
        <p:txBody>
          <a:bodyPr spcFirstLastPara="1" wrap="square" lIns="91425" tIns="45700" rIns="91425" bIns="45700" anchor="t" anchorCtr="0">
            <a:noAutofit/>
          </a:bodyPr>
          <a:lstStyle/>
          <a:p>
            <a:pPr indent="-457200"/>
            <a:r>
              <a:rPr lang="en-US" sz="3200" b="0" i="0" u="none" strike="noStrike" cap="none" dirty="0" smtClean="0">
                <a:solidFill>
                  <a:schemeClr val="dk1"/>
                </a:solidFill>
                <a:latin typeface="Arial"/>
                <a:ea typeface="Arial"/>
                <a:cs typeface="Arial"/>
                <a:sym typeface="Arial"/>
              </a:rPr>
              <a:t>Most </a:t>
            </a:r>
            <a:r>
              <a:rPr lang="en-US" sz="3200" b="0" i="0" u="none" strike="noStrike" cap="none" dirty="0">
                <a:solidFill>
                  <a:schemeClr val="dk1"/>
                </a:solidFill>
                <a:latin typeface="Arial"/>
                <a:ea typeface="Arial"/>
                <a:cs typeface="Arial"/>
                <a:sym typeface="Arial"/>
              </a:rPr>
              <a:t>Contractors are honest – but learn the warning signs of a swindle – and how to protect yourself.</a:t>
            </a:r>
            <a:endParaRPr dirty="0"/>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288" name="Shape 288"/>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22</a:t>
            </a:fld>
            <a:endParaRPr sz="1200" b="0" i="0" u="none" strike="noStrike" cap="none">
              <a:solidFill>
                <a:srgbClr val="000000"/>
              </a:solidFill>
              <a:latin typeface="Arial Black"/>
              <a:ea typeface="Arial Black"/>
              <a:cs typeface="Arial Black"/>
              <a:sym typeface="Arial Black"/>
            </a:endParaRPr>
          </a:p>
        </p:txBody>
      </p:sp>
      <p:pic>
        <p:nvPicPr>
          <p:cNvPr id="6" name="IFBVideo (3).mp4">
            <a:hlinkClick r:id="" action="ppaction://media"/>
          </p:cNvPr>
          <p:cNvPicPr>
            <a:picLocks noChangeAspect="1"/>
          </p:cNvPicPr>
          <p:nvPr>
            <a:videoFile r:link="rId1"/>
            <p:extLst>
              <p:ext uri="{DAA4B4D4-6D71-4841-9C94-3DE7FCFB9230}">
                <p14:media xmlns:p14="http://schemas.microsoft.com/office/powerpoint/2010/main" r:embed="rId2">
                  <p14:trim end="5560.8976"/>
                </p14:media>
              </p:ext>
            </p:extLst>
          </p:nvPr>
        </p:nvPicPr>
        <p:blipFill>
          <a:blip r:embed="rId5"/>
          <a:stretch>
            <a:fillRect/>
          </a:stretch>
        </p:blipFill>
        <p:spPr>
          <a:xfrm>
            <a:off x="457200" y="3276600"/>
            <a:ext cx="8001000" cy="312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r>
              <a:rPr lang="en-US" sz="4000" b="0" i="0" u="none" strike="noStrike" cap="none" dirty="0">
                <a:solidFill>
                  <a:schemeClr val="dk1"/>
                </a:solidFill>
                <a:latin typeface="Arial"/>
                <a:ea typeface="Arial"/>
                <a:cs typeface="Arial"/>
                <a:sym typeface="Arial"/>
              </a:rPr>
              <a:t>Contractors</a:t>
            </a:r>
            <a:endParaRPr sz="4000" b="0" i="0" u="none" strike="noStrike" cap="none" dirty="0">
              <a:solidFill>
                <a:schemeClr val="dk1"/>
              </a:solidFill>
              <a:latin typeface="Arial"/>
              <a:ea typeface="Arial"/>
              <a:cs typeface="Arial"/>
              <a:sym typeface="Arial"/>
            </a:endParaRPr>
          </a:p>
        </p:txBody>
      </p:sp>
      <p:sp>
        <p:nvSpPr>
          <p:cNvPr id="296" name="Shape 29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Get several </a:t>
            </a:r>
            <a:r>
              <a:rPr lang="en-US" sz="3200" b="0" i="0" u="none" strike="noStrike" cap="none" dirty="0" smtClean="0">
                <a:solidFill>
                  <a:schemeClr val="dk1"/>
                </a:solidFill>
                <a:latin typeface="Arial"/>
                <a:ea typeface="Arial"/>
                <a:cs typeface="Arial"/>
                <a:sym typeface="Arial"/>
              </a:rPr>
              <a:t>bids. </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Don’t accept a bid just because it’s the </a:t>
            </a:r>
            <a:r>
              <a:rPr lang="en-US" sz="3200" b="0" i="0" u="none" strike="noStrike" cap="none" dirty="0" smtClean="0">
                <a:solidFill>
                  <a:schemeClr val="dk1"/>
                </a:solidFill>
                <a:latin typeface="Arial"/>
                <a:ea typeface="Arial"/>
                <a:cs typeface="Arial"/>
                <a:sym typeface="Arial"/>
              </a:rPr>
              <a:t>lowest.</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Don’t pay for repair </a:t>
            </a:r>
            <a:r>
              <a:rPr lang="en-US" sz="3200" b="0" i="0" u="none" strike="noStrike" cap="none" dirty="0" smtClean="0">
                <a:solidFill>
                  <a:schemeClr val="dk1"/>
                </a:solidFill>
                <a:latin typeface="Arial"/>
                <a:ea typeface="Arial"/>
                <a:cs typeface="Arial"/>
                <a:sym typeface="Arial"/>
              </a:rPr>
              <a:t>bids.</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Use established, local contractors if </a:t>
            </a:r>
            <a:r>
              <a:rPr lang="en-US" sz="3200" b="0" i="0" u="none" strike="noStrike" cap="none" dirty="0" smtClean="0">
                <a:solidFill>
                  <a:schemeClr val="dk1"/>
                </a:solidFill>
                <a:latin typeface="Arial"/>
                <a:ea typeface="Arial"/>
                <a:cs typeface="Arial"/>
                <a:sym typeface="Arial"/>
              </a:rPr>
              <a:t>possible.</a:t>
            </a:r>
          </a:p>
          <a:p>
            <a:pPr marL="342900" marR="0" lvl="0" indent="-342900" algn="l" rtl="0">
              <a:spcBef>
                <a:spcPts val="640"/>
              </a:spcBef>
              <a:spcAft>
                <a:spcPts val="0"/>
              </a:spcAft>
              <a:buClr>
                <a:schemeClr val="lt2"/>
              </a:buClr>
              <a:buSzPts val="2400"/>
              <a:buFont typeface="Noto Sans Symbols"/>
              <a:buChar char="■"/>
            </a:pPr>
            <a:r>
              <a:rPr lang="en-US" dirty="0" smtClean="0"/>
              <a:t>Ask for references</a:t>
            </a:r>
            <a:endParaRPr dirty="0"/>
          </a:p>
          <a:p>
            <a:pPr marL="0" marR="0" lvl="0" indent="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297" name="Shape 297"/>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23</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r>
              <a:rPr lang="en-US" sz="4000" b="0" i="0" u="none" strike="noStrike" cap="none" dirty="0">
                <a:solidFill>
                  <a:schemeClr val="dk1"/>
                </a:solidFill>
                <a:latin typeface="Arial"/>
                <a:ea typeface="Arial"/>
                <a:cs typeface="Arial"/>
                <a:sym typeface="Arial"/>
              </a:rPr>
              <a:t>Contractors</a:t>
            </a:r>
            <a:endParaRPr dirty="0"/>
          </a:p>
        </p:txBody>
      </p:sp>
      <p:sp>
        <p:nvSpPr>
          <p:cNvPr id="304" name="Shape 30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Repairs insured? Check with your insurance company.</a:t>
            </a:r>
            <a:endParaRPr/>
          </a:p>
          <a:p>
            <a:pPr marL="0" marR="0" lvl="0" indent="0" algn="l" rtl="0">
              <a:spcBef>
                <a:spcPts val="640"/>
              </a:spcBef>
              <a:spcAft>
                <a:spcPts val="0"/>
              </a:spcAft>
              <a:buClr>
                <a:schemeClr val="lt2"/>
              </a:buClr>
              <a:buSzPts val="2400"/>
              <a:buFont typeface="Noto Sans Symbols"/>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Inspect damage – have an adjuster from your insurance company inspect the damage before repairs begin.</a:t>
            </a:r>
            <a:endParaRPr sz="3200" b="0" i="0" u="none" strike="noStrike" cap="none">
              <a:solidFill>
                <a:schemeClr val="dk1"/>
              </a:solidFill>
              <a:latin typeface="Arial"/>
              <a:ea typeface="Arial"/>
              <a:cs typeface="Arial"/>
              <a:sym typeface="Arial"/>
            </a:endParaRPr>
          </a:p>
        </p:txBody>
      </p:sp>
      <p:sp>
        <p:nvSpPr>
          <p:cNvPr id="305" name="Shape 305"/>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24</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r>
              <a:rPr lang="en-US" sz="4000" b="0" i="0" u="none" strike="noStrike" cap="none" dirty="0">
                <a:solidFill>
                  <a:schemeClr val="dk1"/>
                </a:solidFill>
                <a:latin typeface="Arial"/>
                <a:ea typeface="Arial"/>
                <a:cs typeface="Arial"/>
                <a:sym typeface="Arial"/>
              </a:rPr>
              <a:t>Contractors</a:t>
            </a:r>
            <a:endParaRPr dirty="0"/>
          </a:p>
        </p:txBody>
      </p:sp>
      <p:sp>
        <p:nvSpPr>
          <p:cNvPr id="312" name="Shape 31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2800" b="0" i="0" u="none" strike="noStrike" cap="none" dirty="0">
                <a:solidFill>
                  <a:schemeClr val="dk1"/>
                </a:solidFill>
                <a:sym typeface="Arial"/>
              </a:rPr>
              <a:t>Check that your contractor is </a:t>
            </a:r>
            <a:r>
              <a:rPr lang="en-US" sz="2800" b="0" i="0" u="none" strike="noStrike" cap="none" dirty="0" smtClean="0">
                <a:solidFill>
                  <a:schemeClr val="dk1"/>
                </a:solidFill>
                <a:sym typeface="Arial"/>
              </a:rPr>
              <a:t>properly licensed.</a:t>
            </a:r>
            <a:endParaRPr lang="en-US" sz="2800" dirty="0"/>
          </a:p>
          <a:p>
            <a:pPr marL="342900" marR="0" lvl="0" indent="-342900" algn="l" rtl="0">
              <a:spcBef>
                <a:spcPts val="0"/>
              </a:spcBef>
              <a:spcAft>
                <a:spcPts val="0"/>
              </a:spcAft>
              <a:buClr>
                <a:schemeClr val="lt2"/>
              </a:buClr>
              <a:buSzPts val="2400"/>
              <a:buFont typeface="Noto Sans Symbols"/>
              <a:buChar char="■"/>
            </a:pPr>
            <a:r>
              <a:rPr lang="en-US" sz="2800" dirty="0" smtClean="0"/>
              <a:t>Ask for a copy of a current general liability insurance certificate.</a:t>
            </a:r>
          </a:p>
          <a:p>
            <a:pPr marL="342900" marR="0" lvl="0" indent="-342900" algn="l" rtl="0">
              <a:spcBef>
                <a:spcPts val="0"/>
              </a:spcBef>
              <a:spcAft>
                <a:spcPts val="0"/>
              </a:spcAft>
              <a:buClr>
                <a:schemeClr val="lt2"/>
              </a:buClr>
              <a:buSzPts val="2400"/>
              <a:buFont typeface="Noto Sans Symbols"/>
              <a:buChar char="■"/>
            </a:pPr>
            <a:r>
              <a:rPr lang="en-US" sz="2800" b="0" i="0" u="none" strike="noStrike" cap="none" dirty="0" smtClean="0">
                <a:solidFill>
                  <a:schemeClr val="dk1"/>
                </a:solidFill>
                <a:sym typeface="Arial"/>
              </a:rPr>
              <a:t>Ask to see a copy of a current workers’ compensation insurance certificate.</a:t>
            </a:r>
          </a:p>
          <a:p>
            <a:pPr marL="342900" marR="0" lvl="0" indent="-342900" algn="l" rtl="0">
              <a:spcBef>
                <a:spcPts val="640"/>
              </a:spcBef>
              <a:spcAft>
                <a:spcPts val="0"/>
              </a:spcAft>
              <a:buClr>
                <a:schemeClr val="lt2"/>
              </a:buClr>
              <a:buSzPts val="2400"/>
              <a:buFont typeface="Noto Sans Symbols"/>
              <a:buChar char="■"/>
            </a:pPr>
            <a:r>
              <a:rPr lang="en-US" sz="2800" b="0" i="0" u="none" strike="noStrike" cap="none" dirty="0" smtClean="0">
                <a:solidFill>
                  <a:schemeClr val="dk1"/>
                </a:solidFill>
                <a:sym typeface="Arial"/>
              </a:rPr>
              <a:t>Get </a:t>
            </a:r>
            <a:r>
              <a:rPr lang="en-US" sz="2800" b="0" i="0" u="none" strike="noStrike" cap="none" dirty="0">
                <a:solidFill>
                  <a:schemeClr val="dk1"/>
                </a:solidFill>
                <a:sym typeface="Arial"/>
              </a:rPr>
              <a:t>a signed contract before the work </a:t>
            </a:r>
            <a:r>
              <a:rPr lang="en-US" sz="2800" b="0" i="0" u="none" strike="noStrike" cap="none" dirty="0" smtClean="0">
                <a:solidFill>
                  <a:schemeClr val="dk1"/>
                </a:solidFill>
                <a:sym typeface="Arial"/>
              </a:rPr>
              <a:t>begins.</a:t>
            </a:r>
            <a:endParaRPr sz="2800" dirty="0"/>
          </a:p>
          <a:p>
            <a:pPr marL="342900" marR="0" lvl="0" indent="-342900" algn="l" rtl="0">
              <a:spcBef>
                <a:spcPts val="640"/>
              </a:spcBef>
              <a:spcAft>
                <a:spcPts val="0"/>
              </a:spcAft>
              <a:buClr>
                <a:schemeClr val="lt2"/>
              </a:buClr>
              <a:buSzPts val="2400"/>
              <a:buFont typeface="Noto Sans Symbols"/>
              <a:buChar char="■"/>
            </a:pPr>
            <a:r>
              <a:rPr lang="en-US" sz="2800" b="0" i="0" u="none" strike="noStrike" cap="none" dirty="0">
                <a:solidFill>
                  <a:schemeClr val="dk1"/>
                </a:solidFill>
                <a:sym typeface="Arial"/>
              </a:rPr>
              <a:t>Don’t pay in full before the work begins, or before it is </a:t>
            </a:r>
            <a:r>
              <a:rPr lang="en-US" sz="2800" b="0" i="0" u="none" strike="noStrike" cap="none" dirty="0" smtClean="0">
                <a:solidFill>
                  <a:schemeClr val="dk1"/>
                </a:solidFill>
                <a:sym typeface="Arial"/>
              </a:rPr>
              <a:t>finished.</a:t>
            </a:r>
            <a:endParaRPr sz="2800" dirty="0"/>
          </a:p>
          <a:p>
            <a:pPr marL="342900" marR="0" lvl="0" indent="-342900" algn="l" rtl="0">
              <a:spcBef>
                <a:spcPts val="640"/>
              </a:spcBef>
              <a:spcAft>
                <a:spcPts val="0"/>
              </a:spcAft>
              <a:buClr>
                <a:schemeClr val="lt2"/>
              </a:buClr>
              <a:buSzPts val="2400"/>
              <a:buFont typeface="Noto Sans Symbols"/>
              <a:buChar char="■"/>
            </a:pPr>
            <a:r>
              <a:rPr lang="en-US" sz="2800" b="0" i="0" u="none" strike="noStrike" cap="none" dirty="0">
                <a:solidFill>
                  <a:schemeClr val="dk1"/>
                </a:solidFill>
                <a:sym typeface="Arial"/>
              </a:rPr>
              <a:t>Never pay in </a:t>
            </a:r>
            <a:r>
              <a:rPr lang="en-US" sz="2800" b="0" i="0" u="none" strike="noStrike" cap="none" dirty="0" smtClean="0">
                <a:solidFill>
                  <a:schemeClr val="dk1"/>
                </a:solidFill>
                <a:sym typeface="Arial"/>
              </a:rPr>
              <a:t>cash.</a:t>
            </a:r>
            <a:endParaRPr sz="2800" b="0" i="0" u="none" strike="noStrike" cap="none" dirty="0">
              <a:solidFill>
                <a:schemeClr val="dk1"/>
              </a:solidFill>
              <a:sym typeface="Arial"/>
            </a:endParaRPr>
          </a:p>
        </p:txBody>
      </p:sp>
      <p:sp>
        <p:nvSpPr>
          <p:cNvPr id="313" name="Shape 313"/>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25</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Certificates of Insurance</a:t>
            </a:r>
            <a:endParaRPr sz="4000" b="0" i="0" u="none" strike="noStrike" cap="none">
              <a:solidFill>
                <a:schemeClr val="dk1"/>
              </a:solidFill>
              <a:latin typeface="Arial"/>
              <a:ea typeface="Arial"/>
              <a:cs typeface="Arial"/>
              <a:sym typeface="Arial"/>
            </a:endParaRPr>
          </a:p>
        </p:txBody>
      </p:sp>
      <p:sp>
        <p:nvSpPr>
          <p:cNvPr id="343" name="Shape 34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400"/>
              <a:buFont typeface="Noto Sans Symbols"/>
              <a:buNone/>
            </a:pPr>
            <a:r>
              <a:rPr lang="en-US" sz="3200" b="0" i="0" u="none" strike="noStrike" cap="none" dirty="0">
                <a:solidFill>
                  <a:schemeClr val="dk1"/>
                </a:solidFill>
                <a:latin typeface="Arial"/>
                <a:ea typeface="Arial"/>
                <a:cs typeface="Arial"/>
                <a:sym typeface="Arial"/>
              </a:rPr>
              <a:t>A certificate of insurance is a document used to provide information on specific insurance coverage – this document generally contains information on types of insurance, limits on coverage, the insurance company, policy numbers, named </a:t>
            </a:r>
            <a:r>
              <a:rPr lang="en-US" sz="3200" b="0" i="0" u="none" strike="noStrike" cap="none" dirty="0" smtClean="0">
                <a:solidFill>
                  <a:schemeClr val="dk1"/>
                </a:solidFill>
                <a:latin typeface="Arial"/>
                <a:ea typeface="Arial"/>
                <a:cs typeface="Arial"/>
                <a:sym typeface="Arial"/>
              </a:rPr>
              <a:t>insured </a:t>
            </a:r>
            <a:r>
              <a:rPr lang="en-US" sz="3200" b="0" i="0" u="none" strike="noStrike" cap="none" dirty="0">
                <a:solidFill>
                  <a:schemeClr val="dk1"/>
                </a:solidFill>
                <a:latin typeface="Arial"/>
                <a:ea typeface="Arial"/>
                <a:cs typeface="Arial"/>
                <a:sym typeface="Arial"/>
              </a:rPr>
              <a:t>and the </a:t>
            </a:r>
            <a:r>
              <a:rPr lang="en-US" sz="3200" b="0" i="0" u="none" strike="noStrike" cap="none" dirty="0" smtClean="0">
                <a:solidFill>
                  <a:schemeClr val="dk1"/>
                </a:solidFill>
                <a:latin typeface="Arial"/>
                <a:ea typeface="Arial"/>
                <a:cs typeface="Arial"/>
                <a:sym typeface="Arial"/>
              </a:rPr>
              <a:t>policy’s effective date.</a:t>
            </a:r>
            <a:endParaRPr sz="3200" b="0" i="0" u="none" strike="noStrike" cap="none" dirty="0">
              <a:solidFill>
                <a:schemeClr val="dk1"/>
              </a:solidFill>
              <a:latin typeface="Arial"/>
              <a:ea typeface="Arial"/>
              <a:cs typeface="Arial"/>
              <a:sym typeface="Arial"/>
            </a:endParaRPr>
          </a:p>
        </p:txBody>
      </p:sp>
      <p:sp>
        <p:nvSpPr>
          <p:cNvPr id="344" name="Shape 344"/>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26</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Certificates of Insurance</a:t>
            </a:r>
            <a:endParaRPr sz="4000" b="0" i="0" u="none" strike="noStrike" cap="none">
              <a:solidFill>
                <a:schemeClr val="dk1"/>
              </a:solidFill>
              <a:latin typeface="Arial"/>
              <a:ea typeface="Arial"/>
              <a:cs typeface="Arial"/>
              <a:sym typeface="Arial"/>
            </a:endParaRPr>
          </a:p>
        </p:txBody>
      </p:sp>
      <p:sp>
        <p:nvSpPr>
          <p:cNvPr id="350" name="Shape 35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Always ask for a certificate of </a:t>
            </a:r>
            <a:r>
              <a:rPr lang="en-US" sz="3200" b="0" i="0" u="none" strike="noStrike" cap="none" dirty="0" smtClean="0">
                <a:solidFill>
                  <a:schemeClr val="dk1"/>
                </a:solidFill>
                <a:latin typeface="Arial"/>
                <a:ea typeface="Arial"/>
                <a:cs typeface="Arial"/>
                <a:sym typeface="Arial"/>
              </a:rPr>
              <a:t>insurance.</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Verify the insurance with the insurance </a:t>
            </a:r>
            <a:r>
              <a:rPr lang="en-US" sz="3200" b="0" i="0" u="none" strike="noStrike" cap="none" dirty="0" smtClean="0">
                <a:solidFill>
                  <a:schemeClr val="dk1"/>
                </a:solidFill>
                <a:latin typeface="Arial"/>
                <a:ea typeface="Arial"/>
                <a:cs typeface="Arial"/>
                <a:sym typeface="Arial"/>
              </a:rPr>
              <a:t>company.</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Do not call the phone number on the certificate – call the insurance company at a phone number you have independently </a:t>
            </a:r>
            <a:r>
              <a:rPr lang="en-US" sz="3200" b="0" i="0" u="none" strike="noStrike" cap="none" dirty="0" smtClean="0">
                <a:solidFill>
                  <a:schemeClr val="dk1"/>
                </a:solidFill>
                <a:latin typeface="Arial"/>
                <a:ea typeface="Arial"/>
                <a:cs typeface="Arial"/>
                <a:sym typeface="Arial"/>
              </a:rPr>
              <a:t>verified.</a:t>
            </a:r>
            <a:endParaRPr sz="3200" b="0" i="0" u="none" strike="noStrike" cap="none" dirty="0">
              <a:solidFill>
                <a:schemeClr val="dk1"/>
              </a:solidFill>
              <a:latin typeface="Arial"/>
              <a:ea typeface="Arial"/>
              <a:cs typeface="Arial"/>
              <a:sym typeface="Arial"/>
            </a:endParaRPr>
          </a:p>
        </p:txBody>
      </p:sp>
      <p:sp>
        <p:nvSpPr>
          <p:cNvPr id="351" name="Shape 351"/>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27</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381000"/>
            <a:ext cx="8229600" cy="144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a:t>
            </a:r>
            <a:r>
              <a:rPr lang="en-US" sz="4000" b="0" i="0" u="none" strike="noStrike" cap="none" dirty="0">
                <a:solidFill>
                  <a:schemeClr val="dk1"/>
                </a:solidFill>
                <a:latin typeface="Arial"/>
                <a:ea typeface="Arial"/>
                <a:cs typeface="Arial"/>
                <a:sym typeface="Arial"/>
              </a:rPr>
              <a:t>– </a:t>
            </a:r>
            <a:r>
              <a:rPr lang="en-US" sz="4000" b="0" i="0" u="none" strike="noStrike" cap="none" dirty="0" smtClean="0">
                <a:solidFill>
                  <a:schemeClr val="dk1"/>
                </a:solidFill>
                <a:latin typeface="Arial"/>
                <a:ea typeface="Arial"/>
                <a:cs typeface="Arial"/>
                <a:sym typeface="Arial"/>
              </a:rPr>
              <a:t/>
            </a:r>
            <a:br>
              <a:rPr lang="en-US" sz="4000" b="0" i="0" u="none" strike="noStrike" cap="none" dirty="0" smtClean="0">
                <a:solidFill>
                  <a:schemeClr val="dk1"/>
                </a:solidFill>
                <a:latin typeface="Arial"/>
                <a:ea typeface="Arial"/>
                <a:cs typeface="Arial"/>
                <a:sym typeface="Arial"/>
              </a:rPr>
            </a:br>
            <a:r>
              <a:rPr lang="en-US" sz="4000" b="0" i="0" u="none" strike="noStrike" cap="none" dirty="0" smtClean="0">
                <a:solidFill>
                  <a:schemeClr val="dk1"/>
                </a:solidFill>
                <a:latin typeface="Arial"/>
                <a:ea typeface="Arial"/>
                <a:cs typeface="Arial"/>
                <a:sym typeface="Arial"/>
              </a:rPr>
              <a:t>Public </a:t>
            </a:r>
            <a:r>
              <a:rPr lang="en-US" sz="4000" b="0" i="0" u="none" strike="noStrike" cap="none" dirty="0">
                <a:solidFill>
                  <a:schemeClr val="dk1"/>
                </a:solidFill>
                <a:latin typeface="Arial"/>
                <a:ea typeface="Arial"/>
                <a:cs typeface="Arial"/>
                <a:sym typeface="Arial"/>
              </a:rPr>
              <a:t>Adjusters</a:t>
            </a:r>
            <a:endParaRPr sz="4000" b="0" i="0" u="none" strike="noStrike" cap="none" dirty="0">
              <a:solidFill>
                <a:schemeClr val="dk1"/>
              </a:solidFill>
              <a:latin typeface="Arial"/>
              <a:ea typeface="Arial"/>
              <a:cs typeface="Arial"/>
              <a:sym typeface="Arial"/>
            </a:endParaRPr>
          </a:p>
        </p:txBody>
      </p:sp>
      <p:sp>
        <p:nvSpPr>
          <p:cNvPr id="320" name="Shape 32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smtClean="0">
                <a:solidFill>
                  <a:schemeClr val="dk1"/>
                </a:solidFill>
                <a:latin typeface="Arial"/>
                <a:ea typeface="Arial"/>
                <a:cs typeface="Arial"/>
                <a:sym typeface="Arial"/>
              </a:rPr>
              <a:t>You </a:t>
            </a:r>
            <a:r>
              <a:rPr lang="en-US" sz="3200" b="0" i="0" u="none" strike="noStrike" cap="none" dirty="0">
                <a:solidFill>
                  <a:schemeClr val="dk1"/>
                </a:solidFill>
                <a:latin typeface="Arial"/>
                <a:ea typeface="Arial"/>
                <a:cs typeface="Arial"/>
                <a:sym typeface="Arial"/>
              </a:rPr>
              <a:t>can hire licensed public adjusters to help you file </a:t>
            </a:r>
            <a:r>
              <a:rPr lang="en-US" sz="3200" b="0" i="0" u="none" strike="noStrike" cap="none" dirty="0" smtClean="0">
                <a:solidFill>
                  <a:schemeClr val="dk1"/>
                </a:solidFill>
                <a:latin typeface="Arial"/>
                <a:ea typeface="Arial"/>
                <a:cs typeface="Arial"/>
                <a:sym typeface="Arial"/>
              </a:rPr>
              <a:t>claims and </a:t>
            </a:r>
            <a:r>
              <a:rPr lang="en-US" sz="3200" b="0" i="0" u="none" strike="noStrike" cap="none" dirty="0">
                <a:solidFill>
                  <a:schemeClr val="dk1"/>
                </a:solidFill>
                <a:latin typeface="Arial"/>
                <a:ea typeface="Arial"/>
                <a:cs typeface="Arial"/>
                <a:sym typeface="Arial"/>
              </a:rPr>
              <a:t>negotiate your insurance </a:t>
            </a:r>
            <a:r>
              <a:rPr lang="en-US" sz="3200" b="0" i="0" u="none" strike="noStrike" cap="none" dirty="0" smtClean="0">
                <a:solidFill>
                  <a:schemeClr val="dk1"/>
                </a:solidFill>
                <a:latin typeface="Arial"/>
                <a:ea typeface="Arial"/>
                <a:cs typeface="Arial"/>
                <a:sym typeface="Arial"/>
              </a:rPr>
              <a:t>payment.</a:t>
            </a:r>
            <a:endParaRPr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smtClean="0">
                <a:solidFill>
                  <a:schemeClr val="dk1"/>
                </a:solidFill>
                <a:latin typeface="Arial"/>
                <a:ea typeface="Arial"/>
                <a:cs typeface="Arial"/>
                <a:sym typeface="Arial"/>
              </a:rPr>
              <a:t>A licensed public adjuster will </a:t>
            </a:r>
            <a:r>
              <a:rPr lang="en-US" sz="3200" b="0" i="0" u="none" strike="noStrike" cap="none" dirty="0">
                <a:solidFill>
                  <a:schemeClr val="dk1"/>
                </a:solidFill>
                <a:latin typeface="Arial"/>
                <a:ea typeface="Arial"/>
                <a:cs typeface="Arial"/>
                <a:sym typeface="Arial"/>
              </a:rPr>
              <a:t>generally charge </a:t>
            </a:r>
            <a:r>
              <a:rPr lang="en-US" sz="3200" b="0" i="0" u="none" strike="noStrike" cap="none" dirty="0" smtClean="0">
                <a:solidFill>
                  <a:schemeClr val="dk1"/>
                </a:solidFill>
                <a:latin typeface="Arial"/>
                <a:ea typeface="Arial"/>
                <a:cs typeface="Arial"/>
                <a:sym typeface="Arial"/>
              </a:rPr>
              <a:t>for their services.</a:t>
            </a:r>
            <a:endParaRPr dirty="0"/>
          </a:p>
          <a:p>
            <a:pPr marL="0" marR="0" lvl="0" indent="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321" name="Shape 321"/>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28</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304800"/>
            <a:ext cx="8229600" cy="1524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br>
              <a:rPr lang="en-US" sz="4000" b="0" i="0" u="none" strike="noStrike" cap="none" dirty="0" smtClean="0">
                <a:solidFill>
                  <a:schemeClr val="dk1"/>
                </a:solidFill>
                <a:latin typeface="Arial"/>
                <a:ea typeface="Arial"/>
                <a:cs typeface="Arial"/>
                <a:sym typeface="Arial"/>
              </a:rPr>
            </a:br>
            <a:r>
              <a:rPr lang="en-US" sz="4000" b="0" i="0" u="none" strike="noStrike" cap="none" dirty="0" smtClean="0">
                <a:solidFill>
                  <a:schemeClr val="dk1"/>
                </a:solidFill>
                <a:latin typeface="Arial"/>
                <a:ea typeface="Arial"/>
                <a:cs typeface="Arial"/>
                <a:sym typeface="Arial"/>
              </a:rPr>
              <a:t>Public </a:t>
            </a:r>
            <a:r>
              <a:rPr lang="en-US" sz="4000" b="0" i="0" u="none" strike="noStrike" cap="none" dirty="0">
                <a:solidFill>
                  <a:schemeClr val="dk1"/>
                </a:solidFill>
                <a:latin typeface="Arial"/>
                <a:ea typeface="Arial"/>
                <a:cs typeface="Arial"/>
                <a:sym typeface="Arial"/>
              </a:rPr>
              <a:t>Adjusters</a:t>
            </a:r>
            <a:endParaRPr dirty="0"/>
          </a:p>
        </p:txBody>
      </p:sp>
      <p:sp>
        <p:nvSpPr>
          <p:cNvPr id="328" name="Shape 32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2800" b="0" i="0" u="none" strike="noStrike" cap="none" dirty="0">
                <a:solidFill>
                  <a:schemeClr val="dk1"/>
                </a:solidFill>
                <a:sym typeface="Arial"/>
              </a:rPr>
              <a:t>Public Adjusters working in Maryland must be licensed in </a:t>
            </a:r>
            <a:r>
              <a:rPr lang="en-US" sz="2800" b="0" i="0" u="none" strike="noStrike" cap="none" dirty="0" smtClean="0">
                <a:solidFill>
                  <a:schemeClr val="dk1"/>
                </a:solidFill>
                <a:sym typeface="Arial"/>
              </a:rPr>
              <a:t>Maryland. Check at www.insurance.maryland.gov</a:t>
            </a:r>
            <a:endParaRPr sz="2800" dirty="0"/>
          </a:p>
          <a:p>
            <a:pPr marL="342900" marR="0" lvl="0" indent="-342900" algn="l" rtl="0">
              <a:spcBef>
                <a:spcPts val="640"/>
              </a:spcBef>
              <a:spcAft>
                <a:spcPts val="0"/>
              </a:spcAft>
              <a:buClr>
                <a:schemeClr val="lt2"/>
              </a:buClr>
              <a:buSzPts val="2400"/>
              <a:buFont typeface="Noto Sans Symbols"/>
              <a:buChar char="■"/>
            </a:pPr>
            <a:r>
              <a:rPr lang="en-US" sz="2800" b="0" i="0" u="none" strike="noStrike" cap="none" dirty="0">
                <a:solidFill>
                  <a:schemeClr val="dk1"/>
                </a:solidFill>
                <a:sym typeface="Arial"/>
              </a:rPr>
              <a:t>A general contractor without a public adjuster’s license cannot negotiate a claim </a:t>
            </a:r>
            <a:r>
              <a:rPr lang="en-US" sz="2800" b="0" i="0" u="none" strike="noStrike" cap="none" dirty="0" smtClean="0">
                <a:solidFill>
                  <a:schemeClr val="dk1"/>
                </a:solidFill>
                <a:sym typeface="Arial"/>
              </a:rPr>
              <a:t>with </a:t>
            </a:r>
            <a:r>
              <a:rPr lang="en-US" sz="2800" b="0" i="0" u="none" strike="noStrike" cap="none" dirty="0">
                <a:solidFill>
                  <a:schemeClr val="dk1"/>
                </a:solidFill>
                <a:sym typeface="Arial"/>
              </a:rPr>
              <a:t>the insurance </a:t>
            </a:r>
            <a:r>
              <a:rPr lang="en-US" sz="2800" b="0" i="0" u="none" strike="noStrike" cap="none" dirty="0" smtClean="0">
                <a:solidFill>
                  <a:schemeClr val="dk1"/>
                </a:solidFill>
                <a:sym typeface="Arial"/>
              </a:rPr>
              <a:t>company.</a:t>
            </a:r>
            <a:endParaRPr sz="2800" dirty="0"/>
          </a:p>
          <a:p>
            <a:pPr marL="342900" marR="0" lvl="0" indent="-342900" algn="l" rtl="0">
              <a:spcBef>
                <a:spcPts val="640"/>
              </a:spcBef>
              <a:spcAft>
                <a:spcPts val="0"/>
              </a:spcAft>
              <a:buClr>
                <a:schemeClr val="lt2"/>
              </a:buClr>
              <a:buSzPts val="2400"/>
              <a:buFont typeface="Noto Sans Symbols"/>
              <a:buChar char="■"/>
            </a:pPr>
            <a:r>
              <a:rPr lang="en-US" sz="2800" b="0" i="0" u="none" strike="noStrike" cap="none" dirty="0">
                <a:solidFill>
                  <a:schemeClr val="dk1"/>
                </a:solidFill>
                <a:sym typeface="Arial"/>
              </a:rPr>
              <a:t>Licensed </a:t>
            </a:r>
            <a:r>
              <a:rPr lang="en-US" sz="2800" b="0" i="0" u="none" strike="noStrike" cap="none" dirty="0" smtClean="0">
                <a:solidFill>
                  <a:schemeClr val="dk1"/>
                </a:solidFill>
                <a:sym typeface="Arial"/>
              </a:rPr>
              <a:t>public adjusters </a:t>
            </a:r>
            <a:r>
              <a:rPr lang="en-US" sz="2800" b="0" i="0" u="none" strike="noStrike" cap="none" dirty="0">
                <a:solidFill>
                  <a:schemeClr val="dk1"/>
                </a:solidFill>
                <a:sym typeface="Arial"/>
              </a:rPr>
              <a:t>can investigate, appraise, evaluate, give advice, or assist a consumer in adjusting a claim and negotiating with an insurance company.</a:t>
            </a:r>
            <a:endParaRPr sz="2800" dirty="0"/>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329" name="Shape 329"/>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29</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304800"/>
            <a:ext cx="82296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Maryland Insurance Administration</a:t>
            </a:r>
            <a:endParaRPr sz="4000" b="0" i="0" u="none" strike="noStrike" cap="none">
              <a:solidFill>
                <a:schemeClr val="dk1"/>
              </a:solidFill>
              <a:latin typeface="Arial"/>
              <a:ea typeface="Arial"/>
              <a:cs typeface="Arial"/>
              <a:sym typeface="Arial"/>
            </a:endParaRPr>
          </a:p>
        </p:txBody>
      </p:sp>
      <p:sp>
        <p:nvSpPr>
          <p:cNvPr id="123" name="Shape 123"/>
          <p:cNvSpPr txBox="1">
            <a:spLocks noGrp="1"/>
          </p:cNvSpPr>
          <p:nvPr>
            <p:ph idx="1"/>
          </p:nvPr>
        </p:nvSpPr>
        <p:spPr>
          <a:xfrm>
            <a:off x="457200" y="1752600"/>
            <a:ext cx="8229600" cy="396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100"/>
              <a:buFont typeface="Noto Sans Symbols"/>
              <a:buNone/>
            </a:pPr>
            <a:r>
              <a:rPr lang="en-US" sz="2800" b="0" i="0" u="none" strike="noStrike" cap="none" dirty="0">
                <a:solidFill>
                  <a:schemeClr val="dk1"/>
                </a:solidFill>
                <a:latin typeface="Arial"/>
                <a:ea typeface="Arial"/>
                <a:cs typeface="Arial"/>
                <a:sym typeface="Arial"/>
              </a:rPr>
              <a:t>The Maryland Insurance Administration (MIA) is the state agency that regulates insurance in Maryland.  The </a:t>
            </a:r>
            <a:r>
              <a:rPr lang="en-US" sz="2800" b="0" i="0" u="none" strike="noStrike" cap="none" dirty="0" smtClean="0">
                <a:solidFill>
                  <a:schemeClr val="dk1"/>
                </a:solidFill>
                <a:latin typeface="Arial"/>
                <a:ea typeface="Arial"/>
                <a:cs typeface="Arial"/>
                <a:sym typeface="Arial"/>
              </a:rPr>
              <a:t>MIA:</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Licenses insurance companies and producers</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Examines the business practices of licensees to ensure compliance</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Monitors solvency of insurance companies</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Reviews/approves insurance </a:t>
            </a:r>
            <a:r>
              <a:rPr lang="en-US" sz="2800" b="0" i="0" u="none" strike="noStrike" cap="none" dirty="0" smtClean="0">
                <a:solidFill>
                  <a:schemeClr val="dk1"/>
                </a:solidFill>
                <a:latin typeface="Arial"/>
                <a:ea typeface="Arial"/>
                <a:cs typeface="Arial"/>
                <a:sym typeface="Arial"/>
              </a:rPr>
              <a:t>policy forms </a:t>
            </a:r>
            <a:r>
              <a:rPr lang="en-US" sz="2800" b="0" i="0" u="none" strike="noStrike" cap="none" dirty="0">
                <a:solidFill>
                  <a:schemeClr val="dk1"/>
                </a:solidFill>
                <a:latin typeface="Arial"/>
                <a:ea typeface="Arial"/>
                <a:cs typeface="Arial"/>
                <a:sym typeface="Arial"/>
              </a:rPr>
              <a:t>and rates</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Investigates consumer and provider complaints and allegations of fraud</a:t>
            </a:r>
            <a:endParaRPr sz="2800" b="0" i="0" u="none" strike="noStrike" cap="none" dirty="0">
              <a:solidFill>
                <a:schemeClr val="dk1"/>
              </a:solidFill>
              <a:latin typeface="Arial"/>
              <a:ea typeface="Arial"/>
              <a:cs typeface="Arial"/>
              <a:sym typeface="Arial"/>
            </a:endParaRPr>
          </a:p>
        </p:txBody>
      </p:sp>
      <p:sp>
        <p:nvSpPr>
          <p:cNvPr id="124" name="Shape 124"/>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3</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381000"/>
            <a:ext cx="8229600" cy="121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smtClean="0">
                <a:solidFill>
                  <a:schemeClr val="dk1"/>
                </a:solidFill>
                <a:latin typeface="Arial"/>
                <a:ea typeface="Arial"/>
                <a:cs typeface="Arial"/>
                <a:sym typeface="Arial"/>
              </a:rPr>
              <a:t>Fraud Watch – </a:t>
            </a:r>
            <a:br>
              <a:rPr lang="en-US" sz="4000" b="0" i="0" u="none" strike="noStrike" cap="none" dirty="0" smtClean="0">
                <a:solidFill>
                  <a:schemeClr val="dk1"/>
                </a:solidFill>
                <a:latin typeface="Arial"/>
                <a:ea typeface="Arial"/>
                <a:cs typeface="Arial"/>
                <a:sym typeface="Arial"/>
              </a:rPr>
            </a:br>
            <a:r>
              <a:rPr lang="en-US" sz="4000" b="0" i="0" u="none" strike="noStrike" cap="none" dirty="0" smtClean="0">
                <a:solidFill>
                  <a:schemeClr val="dk1"/>
                </a:solidFill>
                <a:latin typeface="Arial"/>
                <a:ea typeface="Arial"/>
                <a:cs typeface="Arial"/>
                <a:sym typeface="Arial"/>
              </a:rPr>
              <a:t>Public </a:t>
            </a:r>
            <a:r>
              <a:rPr lang="en-US" sz="4000" b="0" i="0" u="none" strike="noStrike" cap="none" dirty="0">
                <a:solidFill>
                  <a:schemeClr val="dk1"/>
                </a:solidFill>
                <a:latin typeface="Arial"/>
                <a:ea typeface="Arial"/>
                <a:cs typeface="Arial"/>
                <a:sym typeface="Arial"/>
              </a:rPr>
              <a:t>Adjusters</a:t>
            </a:r>
            <a:endParaRPr dirty="0"/>
          </a:p>
        </p:txBody>
      </p:sp>
      <p:sp>
        <p:nvSpPr>
          <p:cNvPr id="336" name="Shape 33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Unlicensed individuals may try to take advantage of disaster victims by:</a:t>
            </a:r>
            <a:endParaRPr dirty="0"/>
          </a:p>
          <a:p>
            <a:pPr marL="742950" marR="0" lvl="1" indent="-285750" algn="l" rtl="0">
              <a:spcBef>
                <a:spcPts val="560"/>
              </a:spcBef>
              <a:spcAft>
                <a:spcPts val="0"/>
              </a:spcAft>
              <a:buClr>
                <a:schemeClr val="accent2"/>
              </a:buClr>
              <a:buSzPts val="2240"/>
              <a:buFont typeface="Noto Sans Symbols"/>
              <a:buChar char="•"/>
            </a:pPr>
            <a:r>
              <a:rPr lang="en-US" sz="2800" b="0" i="0" u="none" strike="noStrike" cap="none" dirty="0">
                <a:solidFill>
                  <a:schemeClr val="dk1"/>
                </a:solidFill>
                <a:latin typeface="Arial"/>
                <a:ea typeface="Arial"/>
                <a:cs typeface="Arial"/>
                <a:sym typeface="Arial"/>
              </a:rPr>
              <a:t>Charging a large upfront fee and then </a:t>
            </a:r>
            <a:r>
              <a:rPr lang="en-US" sz="2800" b="0" i="0" u="none" strike="noStrike" cap="none" dirty="0" smtClean="0">
                <a:solidFill>
                  <a:schemeClr val="dk1"/>
                </a:solidFill>
                <a:latin typeface="Arial"/>
                <a:ea typeface="Arial"/>
                <a:cs typeface="Arial"/>
                <a:sym typeface="Arial"/>
              </a:rPr>
              <a:t>disappearing with </a:t>
            </a:r>
            <a:r>
              <a:rPr lang="en-US" sz="2800" b="0" i="0" u="none" strike="noStrike" cap="none" smtClean="0">
                <a:solidFill>
                  <a:schemeClr val="dk1"/>
                </a:solidFill>
                <a:latin typeface="Arial"/>
                <a:ea typeface="Arial"/>
                <a:cs typeface="Arial"/>
                <a:sym typeface="Arial"/>
              </a:rPr>
              <a:t>your money</a:t>
            </a:r>
            <a:endParaRPr dirty="0"/>
          </a:p>
          <a:p>
            <a:pPr marL="742950" marR="0" lvl="1" indent="-285750" algn="l" rtl="0">
              <a:spcBef>
                <a:spcPts val="560"/>
              </a:spcBef>
              <a:spcAft>
                <a:spcPts val="0"/>
              </a:spcAft>
              <a:buClr>
                <a:schemeClr val="accent2"/>
              </a:buClr>
              <a:buSzPts val="2240"/>
              <a:buFont typeface="Noto Sans Symbols"/>
              <a:buChar char="•"/>
            </a:pPr>
            <a:r>
              <a:rPr lang="en-US" sz="2800" b="0" i="0" u="none" strike="noStrike" cap="none" dirty="0">
                <a:solidFill>
                  <a:schemeClr val="dk1"/>
                </a:solidFill>
                <a:latin typeface="Arial"/>
                <a:ea typeface="Arial"/>
                <a:cs typeface="Arial"/>
                <a:sym typeface="Arial"/>
              </a:rPr>
              <a:t>Referring repairs to dishonest contractors</a:t>
            </a:r>
            <a:endParaRPr dirty="0"/>
          </a:p>
          <a:p>
            <a:pPr marL="742950" marR="0" lvl="1" indent="-285750" algn="l" rtl="0">
              <a:spcBef>
                <a:spcPts val="560"/>
              </a:spcBef>
              <a:spcAft>
                <a:spcPts val="0"/>
              </a:spcAft>
              <a:buClr>
                <a:schemeClr val="accent2"/>
              </a:buClr>
              <a:buSzPts val="2240"/>
              <a:buFont typeface="Noto Sans Symbols"/>
              <a:buChar char="•"/>
            </a:pPr>
            <a:r>
              <a:rPr lang="en-US" sz="2800" b="0" i="0" u="none" strike="noStrike" cap="none" dirty="0">
                <a:solidFill>
                  <a:schemeClr val="dk1"/>
                </a:solidFill>
                <a:latin typeface="Arial"/>
                <a:ea typeface="Arial"/>
                <a:cs typeface="Arial"/>
                <a:sym typeface="Arial"/>
              </a:rPr>
              <a:t>Filing false or inflated claims against your insurance policy</a:t>
            </a:r>
            <a:endParaRPr sz="2800" b="0" i="0" u="none" strike="noStrike" cap="none" dirty="0">
              <a:solidFill>
                <a:schemeClr val="dk1"/>
              </a:solidFill>
              <a:latin typeface="Arial"/>
              <a:ea typeface="Arial"/>
              <a:cs typeface="Arial"/>
              <a:sym typeface="Arial"/>
            </a:endParaRPr>
          </a:p>
        </p:txBody>
      </p:sp>
      <p:sp>
        <p:nvSpPr>
          <p:cNvPr id="337" name="Shape 337"/>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30</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Report Insurance Fraud</a:t>
            </a:r>
            <a:endParaRPr sz="4000" b="0" i="0" u="none" strike="noStrike" cap="none">
              <a:solidFill>
                <a:schemeClr val="dk1"/>
              </a:solidFill>
              <a:latin typeface="Arial"/>
              <a:ea typeface="Arial"/>
              <a:cs typeface="Arial"/>
              <a:sym typeface="Arial"/>
            </a:endParaRPr>
          </a:p>
        </p:txBody>
      </p:sp>
      <p:sp>
        <p:nvSpPr>
          <p:cNvPr id="357" name="Shape 35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400"/>
              <a:buFont typeface="Noto Sans Symbols"/>
              <a:buNone/>
            </a:pPr>
            <a:r>
              <a:rPr lang="en-US" sz="3200" b="0" i="0" u="none" strike="noStrike" cap="none" dirty="0">
                <a:solidFill>
                  <a:schemeClr val="dk1"/>
                </a:solidFill>
                <a:latin typeface="Arial"/>
                <a:ea typeface="Arial"/>
                <a:cs typeface="Arial"/>
                <a:sym typeface="Arial"/>
              </a:rPr>
              <a:t>Consumers are encouraged to report </a:t>
            </a:r>
            <a:r>
              <a:rPr lang="en-US" dirty="0" smtClean="0">
                <a:solidFill>
                  <a:schemeClr val="dk1"/>
                </a:solidFill>
                <a:latin typeface="Arial"/>
                <a:ea typeface="Arial"/>
                <a:cs typeface="Arial"/>
                <a:sym typeface="Arial"/>
              </a:rPr>
              <a:t>suspected</a:t>
            </a:r>
            <a:r>
              <a:rPr lang="en-US" sz="3200" b="0" i="0" u="none" strike="noStrike" cap="none" dirty="0" smtClean="0">
                <a:solidFill>
                  <a:schemeClr val="dk1"/>
                </a:solidFill>
                <a:latin typeface="Arial"/>
                <a:ea typeface="Arial"/>
                <a:cs typeface="Arial"/>
                <a:sym typeface="Arial"/>
              </a:rPr>
              <a:t> </a:t>
            </a:r>
            <a:r>
              <a:rPr lang="en-US" sz="3200" b="0" i="0" u="none" strike="noStrike" cap="none" dirty="0">
                <a:solidFill>
                  <a:schemeClr val="dk1"/>
                </a:solidFill>
                <a:latin typeface="Arial"/>
                <a:ea typeface="Arial"/>
                <a:cs typeface="Arial"/>
                <a:sym typeface="Arial"/>
              </a:rPr>
              <a:t>insurance fraud to the MIA’s Insurance Fraud Division. You do not need to give your name.</a:t>
            </a:r>
            <a:endParaRPr dirty="0"/>
          </a:p>
          <a:p>
            <a:pPr marL="0" marR="0" lvl="0" indent="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a:p>
            <a:pPr marL="0" marR="0" lvl="0" indent="0" algn="l" rtl="0">
              <a:spcBef>
                <a:spcPts val="640"/>
              </a:spcBef>
              <a:spcAft>
                <a:spcPts val="0"/>
              </a:spcAft>
              <a:buClr>
                <a:schemeClr val="lt2"/>
              </a:buClr>
              <a:buSzPts val="2400"/>
              <a:buFont typeface="Noto Sans Symbols"/>
              <a:buNone/>
            </a:pPr>
            <a:r>
              <a:rPr lang="en-US" sz="3200" b="0" i="0" u="none" strike="noStrike" cap="none" dirty="0">
                <a:solidFill>
                  <a:schemeClr val="dk1"/>
                </a:solidFill>
                <a:latin typeface="Arial"/>
                <a:ea typeface="Arial"/>
                <a:cs typeface="Arial"/>
                <a:sym typeface="Arial"/>
              </a:rPr>
              <a:t>Call 800-846-4069 or file a referral form by mail, found at </a:t>
            </a:r>
            <a:r>
              <a:rPr lang="en-US" sz="3200" b="0" i="0" u="none" strike="noStrike" cap="none" dirty="0" smtClean="0">
                <a:solidFill>
                  <a:schemeClr val="dk1"/>
                </a:solidFill>
                <a:latin typeface="Arial"/>
                <a:ea typeface="Arial"/>
                <a:cs typeface="Arial"/>
                <a:sym typeface="Arial"/>
                <a:hlinkClick r:id="rId3"/>
              </a:rPr>
              <a:t>www.insurance.maryland.gov</a:t>
            </a:r>
            <a:r>
              <a:rPr lang="en-US" sz="3200" b="0" i="0" u="none" strike="noStrike" cap="none" dirty="0" smtClean="0">
                <a:solidFill>
                  <a:schemeClr val="dk1"/>
                </a:solidFill>
                <a:latin typeface="Arial"/>
                <a:ea typeface="Arial"/>
                <a:cs typeface="Arial"/>
                <a:sym typeface="Arial"/>
              </a:rPr>
              <a:t> under </a:t>
            </a:r>
            <a:r>
              <a:rPr lang="en-US" sz="3200" b="0" i="0" u="none" strike="noStrike" cap="none" dirty="0">
                <a:solidFill>
                  <a:schemeClr val="dk1"/>
                </a:solidFill>
                <a:latin typeface="Arial"/>
                <a:ea typeface="Arial"/>
                <a:cs typeface="Arial"/>
                <a:sym typeface="Arial"/>
              </a:rPr>
              <a:t>“Consumer </a:t>
            </a:r>
            <a:r>
              <a:rPr lang="en-US" sz="3200" b="0" i="0" u="none" strike="noStrike" cap="none" dirty="0" smtClean="0">
                <a:solidFill>
                  <a:schemeClr val="dk1"/>
                </a:solidFill>
                <a:latin typeface="Arial"/>
                <a:ea typeface="Arial"/>
                <a:cs typeface="Arial"/>
                <a:sym typeface="Arial"/>
              </a:rPr>
              <a:t>Information.”</a:t>
            </a:r>
            <a:endParaRPr dirty="0"/>
          </a:p>
        </p:txBody>
      </p:sp>
      <p:sp>
        <p:nvSpPr>
          <p:cNvPr id="358" name="Shape 358"/>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31</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dk1"/>
                </a:solidFill>
                <a:latin typeface="Arial"/>
                <a:ea typeface="Arial"/>
                <a:cs typeface="Arial"/>
                <a:sym typeface="Arial"/>
              </a:rPr>
              <a:t>Resources</a:t>
            </a:r>
            <a:endParaRPr sz="4000" b="0" i="0" u="none" strike="noStrike" cap="none" dirty="0">
              <a:solidFill>
                <a:schemeClr val="dk1"/>
              </a:solidFill>
              <a:latin typeface="Arial"/>
              <a:ea typeface="Arial"/>
              <a:cs typeface="Arial"/>
              <a:sym typeface="Arial"/>
            </a:endParaRPr>
          </a:p>
        </p:txBody>
      </p:sp>
      <p:sp>
        <p:nvSpPr>
          <p:cNvPr id="371" name="Shape 37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609600" indent="-457200">
              <a:spcBef>
                <a:spcPts val="0"/>
              </a:spcBef>
            </a:pPr>
            <a:r>
              <a:rPr lang="en-US" sz="2800" dirty="0" smtClean="0"/>
              <a:t>Find the MIA’s Consumer Guide to Insurance Fraud brochure at:</a:t>
            </a:r>
          </a:p>
          <a:p>
            <a:pPr marL="342900" lvl="0" indent="-190500">
              <a:spcBef>
                <a:spcPts val="0"/>
              </a:spcBef>
              <a:buNone/>
            </a:pPr>
            <a:r>
              <a:rPr lang="en-US" sz="2800" dirty="0" smtClean="0"/>
              <a:t>	</a:t>
            </a:r>
            <a:r>
              <a:rPr lang="en-US" sz="1200" dirty="0" smtClean="0">
                <a:hlinkClick r:id="rId3"/>
              </a:rPr>
              <a:t>http</a:t>
            </a:r>
            <a:r>
              <a:rPr lang="en-US" sz="1200" dirty="0">
                <a:hlinkClick r:id="rId3"/>
              </a:rPr>
              <a:t>://</a:t>
            </a:r>
            <a:r>
              <a:rPr lang="en-US" sz="1200" dirty="0" smtClean="0">
                <a:hlinkClick r:id="rId3"/>
              </a:rPr>
              <a:t>insurance.maryland.gov/Consumer/Documents/publicnew/consumerguidetoinsurancefraud.pdf</a:t>
            </a:r>
            <a:endParaRPr lang="en-US" sz="1200" dirty="0" smtClean="0"/>
          </a:p>
          <a:p>
            <a:pPr marL="342900" lvl="0" indent="-190500">
              <a:spcBef>
                <a:spcPts val="0"/>
              </a:spcBef>
              <a:buNone/>
            </a:pPr>
            <a:endParaRPr lang="en-US" sz="2800" dirty="0"/>
          </a:p>
          <a:p>
            <a:pPr marL="609600" indent="-457200">
              <a:spcBef>
                <a:spcPts val="0"/>
              </a:spcBef>
            </a:pPr>
            <a:r>
              <a:rPr lang="en-US" sz="2800" dirty="0" smtClean="0"/>
              <a:t>Medicare Fraud – Contact Maryland Senior Medicare Patrol at 800-243-3425 and you will be prompted and transferred to your county representative</a:t>
            </a:r>
          </a:p>
          <a:p>
            <a:pPr marL="342900" marR="0" lvl="0" indent="-190500" algn="l" rtl="0">
              <a:spcBef>
                <a:spcPts val="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372" name="Shape 372"/>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32</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2"/>
              </a:buClr>
              <a:buSzPts val="4950"/>
              <a:buFont typeface="Noto Sans Symbols"/>
              <a:buNone/>
            </a:pPr>
            <a:endParaRPr sz="6600" b="0" i="0" u="none" strike="noStrike" cap="none">
              <a:solidFill>
                <a:schemeClr val="dk1"/>
              </a:solidFill>
              <a:latin typeface="Arial"/>
              <a:ea typeface="Arial"/>
              <a:cs typeface="Arial"/>
              <a:sym typeface="Arial"/>
            </a:endParaRPr>
          </a:p>
          <a:p>
            <a:pPr marL="0" marR="0" lvl="0" indent="0" algn="ctr" rtl="0">
              <a:spcBef>
                <a:spcPts val="1320"/>
              </a:spcBef>
              <a:spcAft>
                <a:spcPts val="0"/>
              </a:spcAft>
              <a:buClr>
                <a:schemeClr val="lt2"/>
              </a:buClr>
              <a:buSzPts val="4950"/>
              <a:buFont typeface="Noto Sans Symbols"/>
              <a:buNone/>
            </a:pPr>
            <a:r>
              <a:rPr lang="en-US" sz="6600" b="0" i="0" u="none" strike="noStrike" cap="none">
                <a:solidFill>
                  <a:schemeClr val="dk1"/>
                </a:solidFill>
                <a:latin typeface="Arial"/>
                <a:ea typeface="Arial"/>
                <a:cs typeface="Arial"/>
                <a:sym typeface="Arial"/>
              </a:rPr>
              <a:t>Questions?</a:t>
            </a:r>
            <a:endParaRPr sz="6600" b="0" i="0" u="none" strike="noStrike" cap="none">
              <a:solidFill>
                <a:schemeClr val="dk1"/>
              </a:solidFill>
              <a:latin typeface="Arial"/>
              <a:ea typeface="Arial"/>
              <a:cs typeface="Arial"/>
              <a:sym typeface="Arial"/>
            </a:endParaRPr>
          </a:p>
        </p:txBody>
      </p:sp>
      <p:sp>
        <p:nvSpPr>
          <p:cNvPr id="378" name="Shape 378"/>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33</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a:solidFill>
                  <a:schemeClr val="dk1"/>
                </a:solidFill>
                <a:latin typeface="Arial"/>
                <a:ea typeface="Arial"/>
                <a:cs typeface="Arial"/>
                <a:sym typeface="Arial"/>
              </a:rPr>
              <a:t>Insurance Fraud Division</a:t>
            </a:r>
            <a:endParaRPr sz="4000" b="0" i="0" u="none" strike="noStrike" cap="none" dirty="0">
              <a:solidFill>
                <a:schemeClr val="dk1"/>
              </a:solidFill>
              <a:latin typeface="Arial"/>
              <a:ea typeface="Arial"/>
              <a:cs typeface="Arial"/>
              <a:sym typeface="Arial"/>
            </a:endParaRPr>
          </a:p>
        </p:txBody>
      </p:sp>
      <p:sp>
        <p:nvSpPr>
          <p:cNvPr id="130" name="Shape 13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609600" indent="-457200">
              <a:spcBef>
                <a:spcPts val="0"/>
              </a:spcBef>
            </a:pPr>
            <a:endParaRPr lang="en-US" dirty="0" smtClean="0"/>
          </a:p>
          <a:p>
            <a:pPr marL="609600" indent="-457200">
              <a:spcBef>
                <a:spcPts val="0"/>
              </a:spcBef>
            </a:pPr>
            <a:endParaRPr lang="en-US" dirty="0"/>
          </a:p>
          <a:p>
            <a:pPr marL="609600" indent="-457200">
              <a:spcBef>
                <a:spcPts val="0"/>
              </a:spcBef>
            </a:pPr>
            <a:r>
              <a:rPr lang="en-US" dirty="0" smtClean="0">
                <a:latin typeface="Arial" panose="020B0604020202020204" pitchFamily="34" charset="0"/>
                <a:cs typeface="Arial" panose="020B0604020202020204" pitchFamily="34" charset="0"/>
              </a:rPr>
              <a:t>Civil Insurance Fraud</a:t>
            </a:r>
          </a:p>
          <a:p>
            <a:pPr marL="609600" indent="-457200">
              <a:spcBef>
                <a:spcPts val="0"/>
              </a:spcBef>
            </a:pPr>
            <a:endParaRPr lang="en-US" dirty="0" smtClean="0">
              <a:latin typeface="Arial" panose="020B0604020202020204" pitchFamily="34" charset="0"/>
              <a:cs typeface="Arial" panose="020B0604020202020204" pitchFamily="34" charset="0"/>
            </a:endParaRPr>
          </a:p>
          <a:p>
            <a:pPr marL="609600" indent="-457200">
              <a:spcBef>
                <a:spcPts val="0"/>
              </a:spcBef>
            </a:pPr>
            <a:r>
              <a:rPr lang="en-US" sz="3200" b="0" i="0" u="none" strike="noStrike" cap="none" dirty="0" smtClean="0">
                <a:solidFill>
                  <a:schemeClr val="dk1"/>
                </a:solidFill>
                <a:latin typeface="Arial" panose="020B0604020202020204" pitchFamily="34" charset="0"/>
                <a:ea typeface="Arial"/>
                <a:cs typeface="Arial" panose="020B0604020202020204" pitchFamily="34" charset="0"/>
                <a:sym typeface="Arial"/>
              </a:rPr>
              <a:t>Criminal Insurance Fraud</a:t>
            </a:r>
            <a:endParaRPr sz="3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31" name="Shape 131"/>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4</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What is Insurance Fraud?</a:t>
            </a:r>
            <a:endParaRPr sz="4000" b="0" i="0" u="none" strike="noStrike" cap="none">
              <a:solidFill>
                <a:schemeClr val="dk1"/>
              </a:solidFill>
              <a:latin typeface="Arial"/>
              <a:ea typeface="Arial"/>
              <a:cs typeface="Arial"/>
              <a:sym typeface="Arial"/>
            </a:endParaRPr>
          </a:p>
        </p:txBody>
      </p:sp>
      <p:sp>
        <p:nvSpPr>
          <p:cNvPr id="138" name="Shape 13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Insurance fraud occurs when someone deceives an insurance company or a consumer in order to make money.</a:t>
            </a:r>
            <a:endParaRPr dirty="0"/>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Insurance </a:t>
            </a:r>
            <a:r>
              <a:rPr lang="en-US" sz="2400" b="0" i="0" u="none" strike="noStrike" cap="none" dirty="0" smtClean="0">
                <a:solidFill>
                  <a:schemeClr val="dk1"/>
                </a:solidFill>
                <a:latin typeface="Arial"/>
                <a:ea typeface="Arial"/>
                <a:cs typeface="Arial"/>
                <a:sym typeface="Arial"/>
              </a:rPr>
              <a:t>fraud </a:t>
            </a:r>
            <a:r>
              <a:rPr lang="en-US" sz="2400" b="0" i="0" u="none" strike="noStrike" cap="none" dirty="0">
                <a:solidFill>
                  <a:schemeClr val="dk1"/>
                </a:solidFill>
                <a:latin typeface="Arial"/>
                <a:ea typeface="Arial"/>
                <a:cs typeface="Arial"/>
                <a:sym typeface="Arial"/>
              </a:rPr>
              <a:t>is knowingly and willfully presenting a false or fraudulent insurance application or claim, a crime subject to fines and jail </a:t>
            </a:r>
            <a:r>
              <a:rPr lang="en-US" sz="2400" b="0" i="0" u="none" strike="noStrike" cap="none" dirty="0" smtClean="0">
                <a:solidFill>
                  <a:schemeClr val="dk1"/>
                </a:solidFill>
                <a:latin typeface="Arial"/>
                <a:ea typeface="Arial"/>
                <a:cs typeface="Arial"/>
                <a:sym typeface="Arial"/>
              </a:rPr>
              <a:t>time. </a:t>
            </a:r>
            <a:endParaRPr sz="2400" b="0" i="0" u="none" strike="noStrike" cap="none" dirty="0">
              <a:solidFill>
                <a:schemeClr val="dk1"/>
              </a:solidFill>
              <a:latin typeface="Arial"/>
              <a:ea typeface="Arial"/>
              <a:cs typeface="Arial"/>
              <a:sym typeface="Arial"/>
            </a:endParaRPr>
          </a:p>
          <a:p>
            <a:pPr marL="342900" marR="0" lvl="0" indent="-342900" algn="l" rtl="0">
              <a:spcBef>
                <a:spcPts val="480"/>
              </a:spcBef>
              <a:spcAft>
                <a:spcPts val="0"/>
              </a:spcAft>
              <a:buClr>
                <a:schemeClr val="lt2"/>
              </a:buClr>
              <a:buSzPts val="1800"/>
              <a:buFont typeface="Noto Sans Symbols"/>
              <a:buChar char="■"/>
            </a:pPr>
            <a:r>
              <a:rPr lang="en-US" sz="2400" b="0" i="0" u="none" strike="noStrike" cap="none" dirty="0">
                <a:solidFill>
                  <a:schemeClr val="dk1"/>
                </a:solidFill>
                <a:latin typeface="Arial"/>
                <a:ea typeface="Arial"/>
                <a:cs typeface="Arial"/>
                <a:sym typeface="Arial"/>
              </a:rPr>
              <a:t>Insurance </a:t>
            </a:r>
            <a:r>
              <a:rPr lang="en-US" sz="2400" b="0" i="0" u="none" strike="noStrike" cap="none" dirty="0" smtClean="0">
                <a:solidFill>
                  <a:schemeClr val="dk1"/>
                </a:solidFill>
                <a:latin typeface="Arial"/>
                <a:ea typeface="Arial"/>
                <a:cs typeface="Arial"/>
                <a:sym typeface="Arial"/>
              </a:rPr>
              <a:t>fraud </a:t>
            </a:r>
            <a:r>
              <a:rPr lang="en-US" sz="2400" b="0" i="0" u="none" strike="noStrike" cap="none" dirty="0">
                <a:solidFill>
                  <a:schemeClr val="dk1"/>
                </a:solidFill>
                <a:latin typeface="Arial"/>
                <a:ea typeface="Arial"/>
                <a:cs typeface="Arial"/>
                <a:sym typeface="Arial"/>
              </a:rPr>
              <a:t>can be divided into two major categories:</a:t>
            </a:r>
            <a:endParaRPr dirty="0"/>
          </a:p>
          <a:p>
            <a:pPr marL="0" marR="0" lvl="0" indent="0" algn="l" rtl="0">
              <a:spcBef>
                <a:spcPts val="480"/>
              </a:spcBef>
              <a:spcAft>
                <a:spcPts val="0"/>
              </a:spcAft>
              <a:buClr>
                <a:schemeClr val="lt2"/>
              </a:buClr>
              <a:buSzPts val="1800"/>
              <a:buFont typeface="Noto Sans Symbols"/>
              <a:buNone/>
            </a:pPr>
            <a:r>
              <a:rPr lang="en-US" sz="2400" b="0" i="0" u="none" strike="noStrike" cap="none" dirty="0">
                <a:solidFill>
                  <a:schemeClr val="dk1"/>
                </a:solidFill>
                <a:latin typeface="Arial"/>
                <a:ea typeface="Arial"/>
                <a:cs typeface="Arial"/>
                <a:sym typeface="Arial"/>
              </a:rPr>
              <a:t>	1. Fraud by an insurance </a:t>
            </a:r>
            <a:r>
              <a:rPr lang="en-US" sz="2400" b="0" i="0" u="none" strike="noStrike" cap="none" dirty="0" smtClean="0">
                <a:solidFill>
                  <a:schemeClr val="dk1"/>
                </a:solidFill>
                <a:latin typeface="Arial"/>
                <a:ea typeface="Arial"/>
                <a:cs typeface="Arial"/>
                <a:sym typeface="Arial"/>
              </a:rPr>
              <a:t>entity, </a:t>
            </a:r>
            <a:r>
              <a:rPr lang="en-US" sz="2400" b="0" i="0" u="none" strike="noStrike" cap="none" dirty="0">
                <a:solidFill>
                  <a:schemeClr val="dk1"/>
                </a:solidFill>
                <a:latin typeface="Arial"/>
                <a:ea typeface="Arial"/>
                <a:cs typeface="Arial"/>
                <a:sym typeface="Arial"/>
              </a:rPr>
              <a:t>and</a:t>
            </a:r>
            <a:endParaRPr dirty="0"/>
          </a:p>
          <a:p>
            <a:pPr marL="0" marR="0" lvl="0" indent="0" algn="l" rtl="0">
              <a:spcBef>
                <a:spcPts val="480"/>
              </a:spcBef>
              <a:spcAft>
                <a:spcPts val="0"/>
              </a:spcAft>
              <a:buClr>
                <a:schemeClr val="lt2"/>
              </a:buClr>
              <a:buSzPts val="1800"/>
              <a:buFont typeface="Noto Sans Symbols"/>
              <a:buNone/>
            </a:pPr>
            <a:r>
              <a:rPr lang="en-US" sz="2400" b="0" i="0" u="none" strike="noStrike" cap="none" dirty="0">
                <a:solidFill>
                  <a:schemeClr val="dk1"/>
                </a:solidFill>
                <a:latin typeface="Arial"/>
                <a:ea typeface="Arial"/>
                <a:cs typeface="Arial"/>
                <a:sym typeface="Arial"/>
              </a:rPr>
              <a:t>	2. Fraud against an insurance </a:t>
            </a:r>
            <a:r>
              <a:rPr lang="en-US" sz="2400" b="0" i="0" u="none" strike="noStrike" cap="none" dirty="0" smtClean="0">
                <a:solidFill>
                  <a:schemeClr val="dk1"/>
                </a:solidFill>
                <a:latin typeface="Arial"/>
                <a:ea typeface="Arial"/>
                <a:cs typeface="Arial"/>
                <a:sym typeface="Arial"/>
              </a:rPr>
              <a:t>entity.</a:t>
            </a:r>
            <a:endParaRPr sz="2400" b="0" i="0" u="none" strike="noStrike" cap="none" dirty="0">
              <a:solidFill>
                <a:schemeClr val="dk1"/>
              </a:solidFill>
              <a:latin typeface="Arial"/>
              <a:ea typeface="Arial"/>
              <a:cs typeface="Arial"/>
              <a:sym typeface="Arial"/>
            </a:endParaRPr>
          </a:p>
        </p:txBody>
      </p:sp>
      <p:sp>
        <p:nvSpPr>
          <p:cNvPr id="139" name="Shape 139"/>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5</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304800"/>
            <a:ext cx="82296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Arial"/>
                <a:ea typeface="Arial"/>
                <a:cs typeface="Arial"/>
                <a:sym typeface="Arial"/>
              </a:rPr>
              <a:t>How does Insurance Fraud impact you?</a:t>
            </a:r>
            <a:endParaRPr sz="3600" b="0" i="0" u="none" strike="noStrike" cap="none">
              <a:solidFill>
                <a:schemeClr val="dk1"/>
              </a:solidFill>
              <a:latin typeface="Arial"/>
              <a:ea typeface="Arial"/>
              <a:cs typeface="Arial"/>
              <a:sym typeface="Arial"/>
            </a:endParaRPr>
          </a:p>
        </p:txBody>
      </p:sp>
      <p:sp>
        <p:nvSpPr>
          <p:cNvPr id="146" name="Shape 14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The FBI says insurance fraud costs </a:t>
            </a:r>
            <a:r>
              <a:rPr lang="en-US" dirty="0" smtClean="0"/>
              <a:t>the average US family</a:t>
            </a:r>
            <a:r>
              <a:rPr lang="en-US" sz="3200" b="0" i="0" u="none" strike="noStrike" cap="none" dirty="0" smtClean="0">
                <a:solidFill>
                  <a:schemeClr val="dk1"/>
                </a:solidFill>
                <a:latin typeface="Arial"/>
                <a:ea typeface="Arial"/>
                <a:cs typeface="Arial"/>
                <a:sym typeface="Arial"/>
              </a:rPr>
              <a:t> </a:t>
            </a:r>
            <a:r>
              <a:rPr lang="en-US" sz="3200" b="0" i="0" u="none" strike="noStrike" cap="none" dirty="0">
                <a:solidFill>
                  <a:schemeClr val="dk1"/>
                </a:solidFill>
                <a:latin typeface="Arial"/>
                <a:ea typeface="Arial"/>
                <a:cs typeface="Arial"/>
                <a:sym typeface="Arial"/>
              </a:rPr>
              <a:t>between $400 and $700 a year – </a:t>
            </a:r>
            <a:r>
              <a:rPr lang="en-US" sz="3200" b="0" i="1" u="none" strike="noStrike" cap="none" dirty="0" smtClean="0">
                <a:solidFill>
                  <a:schemeClr val="dk1"/>
                </a:solidFill>
                <a:sym typeface="Arial"/>
              </a:rPr>
              <a:t>in the form of increased premiums.</a:t>
            </a:r>
            <a:r>
              <a:rPr lang="en-US" sz="3200" b="0" i="1" u="none" strike="noStrike" cap="none" baseline="30000" dirty="0" smtClean="0">
                <a:solidFill>
                  <a:schemeClr val="dk1"/>
                </a:solidFill>
                <a:sym typeface="Arial"/>
              </a:rPr>
              <a:t>1</a:t>
            </a:r>
            <a:endParaRPr i="1" baseline="30000" dirty="0"/>
          </a:p>
          <a:p>
            <a:pPr marL="342900" marR="0" lvl="0" indent="-342900" algn="l" rtl="0">
              <a:spcBef>
                <a:spcPts val="640"/>
              </a:spcBef>
              <a:spcAft>
                <a:spcPts val="0"/>
              </a:spcAft>
              <a:buClr>
                <a:schemeClr val="lt2"/>
              </a:buClr>
              <a:buSzPts val="2400"/>
              <a:buFont typeface="Noto Sans Symbols"/>
              <a:buChar char="■"/>
            </a:pPr>
            <a:r>
              <a:rPr lang="en-US" sz="3200" b="0" i="0" u="none" strike="noStrike" cap="none" dirty="0">
                <a:solidFill>
                  <a:schemeClr val="dk1"/>
                </a:solidFill>
                <a:latin typeface="Arial"/>
                <a:ea typeface="Arial"/>
                <a:cs typeface="Arial"/>
                <a:sym typeface="Arial"/>
              </a:rPr>
              <a:t>When insurance companies lose money due to fraud, they pass these costs on to their policyholders in terms of higher rates and </a:t>
            </a:r>
            <a:r>
              <a:rPr lang="en-US" sz="3200" b="0" i="0" u="none" strike="noStrike" cap="none" dirty="0" smtClean="0">
                <a:solidFill>
                  <a:schemeClr val="dk1"/>
                </a:solidFill>
                <a:latin typeface="Arial"/>
                <a:ea typeface="Arial"/>
                <a:cs typeface="Arial"/>
                <a:sym typeface="Arial"/>
              </a:rPr>
              <a:t>premiums.</a:t>
            </a:r>
          </a:p>
          <a:p>
            <a:pPr marL="0" marR="0" lvl="0" indent="0" algn="l" rtl="0">
              <a:spcBef>
                <a:spcPts val="640"/>
              </a:spcBef>
              <a:spcAft>
                <a:spcPts val="0"/>
              </a:spcAft>
              <a:buClr>
                <a:schemeClr val="lt2"/>
              </a:buClr>
              <a:buSzPts val="2400"/>
              <a:buNone/>
            </a:pPr>
            <a:endParaRPr sz="3200" b="0" i="0" u="none" strike="noStrike" cap="none" dirty="0">
              <a:solidFill>
                <a:schemeClr val="dk1"/>
              </a:solidFill>
              <a:latin typeface="Arial"/>
              <a:ea typeface="Arial"/>
              <a:cs typeface="Arial"/>
              <a:sym typeface="Arial"/>
            </a:endParaRPr>
          </a:p>
        </p:txBody>
      </p:sp>
      <p:sp>
        <p:nvSpPr>
          <p:cNvPr id="2" name="Footer Placeholder 1"/>
          <p:cNvSpPr>
            <a:spLocks noGrp="1"/>
          </p:cNvSpPr>
          <p:nvPr>
            <p:ph type="ftr" sz="quarter" idx="11"/>
          </p:nvPr>
        </p:nvSpPr>
        <p:spPr/>
        <p:txBody>
          <a:bodyPr/>
          <a:lstStyle/>
          <a:p>
            <a:r>
              <a:rPr lang="en-US" smtClean="0"/>
              <a:t>1. https://www.fbi.gov/stats-services/publications/insurance-fraud</a:t>
            </a:r>
            <a:endParaRPr lang="en-US"/>
          </a:p>
        </p:txBody>
      </p:sp>
      <p:sp>
        <p:nvSpPr>
          <p:cNvPr id="147" name="Shape 147"/>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6</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Fraud by an Insurance Entity</a:t>
            </a:r>
            <a:endParaRPr sz="4000" b="0" i="0" u="none" strike="noStrike" cap="none">
              <a:solidFill>
                <a:schemeClr val="dk1"/>
              </a:solidFill>
              <a:latin typeface="Arial"/>
              <a:ea typeface="Arial"/>
              <a:cs typeface="Arial"/>
              <a:sym typeface="Arial"/>
            </a:endParaRPr>
          </a:p>
        </p:txBody>
      </p:sp>
      <p:sp>
        <p:nvSpPr>
          <p:cNvPr id="154" name="Shape 15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Fraud by an insurance agent, insurance company employee or someone posing as an authorized representative of an insurance company.</a:t>
            </a:r>
            <a:endParaRPr dirty="0"/>
          </a:p>
          <a:p>
            <a:pPr marL="800100" lvl="1" indent="-342900">
              <a:buClr>
                <a:schemeClr val="lt2"/>
              </a:buClr>
              <a:buSzPts val="2100"/>
              <a:buFont typeface="Noto Sans Symbols"/>
              <a:buChar char="■"/>
            </a:pPr>
            <a:r>
              <a:rPr lang="en-US" sz="2400" b="0" i="0" u="none" strike="noStrike" cap="none" dirty="0">
                <a:solidFill>
                  <a:schemeClr val="dk1"/>
                </a:solidFill>
                <a:latin typeface="Arial"/>
                <a:ea typeface="Arial"/>
                <a:cs typeface="Arial"/>
                <a:sym typeface="Arial"/>
              </a:rPr>
              <a:t>Fake/False Documents</a:t>
            </a:r>
            <a:endParaRPr dirty="0"/>
          </a:p>
          <a:p>
            <a:pPr marL="800100" lvl="1" indent="-342900">
              <a:buClr>
                <a:schemeClr val="lt2"/>
              </a:buClr>
              <a:buSzPts val="2100"/>
              <a:buFont typeface="Noto Sans Symbols"/>
              <a:buChar char="■"/>
            </a:pPr>
            <a:r>
              <a:rPr lang="en-US" sz="2400" b="0" i="0" u="none" strike="noStrike" cap="none" dirty="0">
                <a:solidFill>
                  <a:schemeClr val="dk1"/>
                </a:solidFill>
                <a:latin typeface="Arial"/>
                <a:ea typeface="Arial"/>
                <a:cs typeface="Arial"/>
                <a:sym typeface="Arial"/>
              </a:rPr>
              <a:t>False Statements</a:t>
            </a:r>
            <a:endParaRPr dirty="0"/>
          </a:p>
          <a:p>
            <a:pPr marL="800100" lvl="1" indent="-342900">
              <a:buClr>
                <a:schemeClr val="lt2"/>
              </a:buClr>
              <a:buSzPts val="2100"/>
              <a:buFont typeface="Noto Sans Symbols"/>
              <a:buChar char="■"/>
            </a:pPr>
            <a:r>
              <a:rPr lang="en-US" sz="2400" b="0" i="0" u="none" strike="noStrike" cap="none" dirty="0">
                <a:solidFill>
                  <a:schemeClr val="dk1"/>
                </a:solidFill>
                <a:latin typeface="Arial"/>
                <a:ea typeface="Arial"/>
                <a:cs typeface="Arial"/>
                <a:sym typeface="Arial"/>
              </a:rPr>
              <a:t>Pocketing Premiums</a:t>
            </a:r>
            <a:endParaRPr dirty="0"/>
          </a:p>
          <a:p>
            <a:pPr marL="800100" lvl="1" indent="-342900">
              <a:buClr>
                <a:schemeClr val="lt2"/>
              </a:buClr>
              <a:buSzPts val="2100"/>
              <a:buFont typeface="Noto Sans Symbols"/>
              <a:buChar char="■"/>
            </a:pPr>
            <a:r>
              <a:rPr lang="en-US" sz="2400" b="0" i="0" u="none" strike="noStrike" cap="none" dirty="0">
                <a:solidFill>
                  <a:schemeClr val="dk1"/>
                </a:solidFill>
                <a:latin typeface="Arial"/>
                <a:ea typeface="Arial"/>
                <a:cs typeface="Arial"/>
                <a:sym typeface="Arial"/>
              </a:rPr>
              <a:t>Selling Unauthorized Insurance</a:t>
            </a:r>
            <a:endParaRPr sz="2400" b="0" i="0" u="none" strike="noStrike" cap="none" dirty="0">
              <a:solidFill>
                <a:schemeClr val="dk1"/>
              </a:solidFill>
              <a:latin typeface="Arial"/>
              <a:ea typeface="Arial"/>
              <a:cs typeface="Arial"/>
              <a:sym typeface="Arial"/>
            </a:endParaRPr>
          </a:p>
        </p:txBody>
      </p:sp>
      <p:sp>
        <p:nvSpPr>
          <p:cNvPr id="155" name="Shape 155"/>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7</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Fraud by an Insurance Entity</a:t>
            </a:r>
            <a:endParaRPr sz="4000" b="0" i="0" u="none" strike="noStrike" cap="none">
              <a:solidFill>
                <a:schemeClr val="dk1"/>
              </a:solidFill>
              <a:latin typeface="Arial"/>
              <a:ea typeface="Arial"/>
              <a:cs typeface="Arial"/>
              <a:sym typeface="Arial"/>
            </a:endParaRPr>
          </a:p>
        </p:txBody>
      </p:sp>
      <p:sp>
        <p:nvSpPr>
          <p:cNvPr id="162" name="Shape 16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Premium Diversion – the embezzlement of insurance premiums</a:t>
            </a:r>
            <a:endParaRPr/>
          </a:p>
          <a:p>
            <a:pPr marL="342900" marR="0" lvl="0" indent="-190500" algn="l" rtl="0">
              <a:spcBef>
                <a:spcPts val="640"/>
              </a:spcBef>
              <a:spcAft>
                <a:spcPts val="0"/>
              </a:spcAft>
              <a:buClr>
                <a:schemeClr val="lt2"/>
              </a:buClr>
              <a:buSzPts val="2400"/>
              <a:buFont typeface="Noto Sans Symbols"/>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lt2"/>
              </a:buClr>
              <a:buSzPts val="2400"/>
              <a:buFont typeface="Noto Sans Symbols"/>
              <a:buChar char="■"/>
            </a:pPr>
            <a:r>
              <a:rPr lang="en-US" sz="3200" b="0" i="0" u="none" strike="noStrike" cap="none">
                <a:solidFill>
                  <a:schemeClr val="dk1"/>
                </a:solidFill>
                <a:latin typeface="Arial"/>
                <a:ea typeface="Arial"/>
                <a:cs typeface="Arial"/>
                <a:sym typeface="Arial"/>
              </a:rPr>
              <a:t>Churning – the illegal practice of unnecessarily replacing existing life insurance for the purpose of earning commissions</a:t>
            </a:r>
            <a:endParaRPr sz="3200" b="0" i="0" u="none" strike="noStrike" cap="none">
              <a:solidFill>
                <a:schemeClr val="dk1"/>
              </a:solidFill>
              <a:latin typeface="Arial"/>
              <a:ea typeface="Arial"/>
              <a:cs typeface="Arial"/>
              <a:sym typeface="Arial"/>
            </a:endParaRPr>
          </a:p>
        </p:txBody>
      </p:sp>
      <p:sp>
        <p:nvSpPr>
          <p:cNvPr id="163" name="Shape 163"/>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8</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Arial"/>
                <a:ea typeface="Arial"/>
                <a:cs typeface="Arial"/>
                <a:sym typeface="Arial"/>
              </a:rPr>
              <a:t>Fraud against an Insurance Entity</a:t>
            </a:r>
            <a:endParaRPr sz="4000" b="0" i="0" u="none" strike="noStrike" cap="none">
              <a:solidFill>
                <a:schemeClr val="dk1"/>
              </a:solidFill>
              <a:latin typeface="Arial"/>
              <a:ea typeface="Arial"/>
              <a:cs typeface="Arial"/>
              <a:sym typeface="Arial"/>
            </a:endParaRPr>
          </a:p>
        </p:txBody>
      </p:sp>
      <p:sp>
        <p:nvSpPr>
          <p:cNvPr id="170" name="Shape 17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Fraud by </a:t>
            </a:r>
            <a:r>
              <a:rPr lang="en-US" sz="2800" b="0" i="0" u="none" strike="noStrike" cap="none" dirty="0" smtClean="0">
                <a:solidFill>
                  <a:schemeClr val="dk1"/>
                </a:solidFill>
                <a:latin typeface="Arial"/>
                <a:ea typeface="Arial"/>
                <a:cs typeface="Arial"/>
                <a:sym typeface="Arial"/>
              </a:rPr>
              <a:t>individuals, </a:t>
            </a:r>
            <a:r>
              <a:rPr lang="en-US" sz="2800" b="0" i="0" u="none" strike="noStrike" cap="none" dirty="0">
                <a:solidFill>
                  <a:schemeClr val="dk1"/>
                </a:solidFill>
                <a:latin typeface="Arial"/>
                <a:ea typeface="Arial"/>
                <a:cs typeface="Arial"/>
                <a:sym typeface="Arial"/>
              </a:rPr>
              <a:t>policyholders, medical providers or other service providers against an insurance company to receive money by filing a false claim or inflating a legitimate one</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Arson for profit</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Disaster Fraud</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Creating a fraudulent claim</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Exaggerated Claims (overstating amount of loss)</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Medical Fraud (Medical Mills)</a:t>
            </a:r>
            <a:endParaRPr dirty="0"/>
          </a:p>
          <a:p>
            <a:pPr marL="342900" marR="0" lvl="0" indent="-342900" algn="l" rtl="0">
              <a:spcBef>
                <a:spcPts val="560"/>
              </a:spcBef>
              <a:spcAft>
                <a:spcPts val="0"/>
              </a:spcAft>
              <a:buClr>
                <a:schemeClr val="lt2"/>
              </a:buClr>
              <a:buSzPts val="2100"/>
              <a:buFont typeface="Noto Sans Symbols"/>
              <a:buChar char="■"/>
            </a:pPr>
            <a:r>
              <a:rPr lang="en-US" sz="2800" b="0" i="0" u="none" strike="noStrike" cap="none" dirty="0">
                <a:solidFill>
                  <a:schemeClr val="dk1"/>
                </a:solidFill>
                <a:latin typeface="Arial"/>
                <a:ea typeface="Arial"/>
                <a:cs typeface="Arial"/>
                <a:sym typeface="Arial"/>
              </a:rPr>
              <a:t>False Health Claims</a:t>
            </a:r>
            <a:endParaRPr dirty="0"/>
          </a:p>
          <a:p>
            <a:pPr marL="342900" marR="0" lvl="0" indent="-190500" algn="l" rtl="0">
              <a:spcBef>
                <a:spcPts val="640"/>
              </a:spcBef>
              <a:spcAft>
                <a:spcPts val="0"/>
              </a:spcAft>
              <a:buClr>
                <a:schemeClr val="lt2"/>
              </a:buClr>
              <a:buSzPts val="2400"/>
              <a:buFont typeface="Noto Sans Symbols"/>
              <a:buNone/>
            </a:pPr>
            <a:endParaRPr sz="3200" b="0" i="0" u="none" strike="noStrike" cap="none" dirty="0">
              <a:solidFill>
                <a:schemeClr val="dk1"/>
              </a:solidFill>
              <a:latin typeface="Arial"/>
              <a:ea typeface="Arial"/>
              <a:cs typeface="Arial"/>
              <a:sym typeface="Arial"/>
            </a:endParaRPr>
          </a:p>
        </p:txBody>
      </p:sp>
      <p:sp>
        <p:nvSpPr>
          <p:cNvPr id="171" name="Shape 171"/>
          <p:cNvSpPr txBox="1">
            <a:spLocks noGrp="1"/>
          </p:cNvSpPr>
          <p:nvPr>
            <p:ph type="sldNum" sz="quarter" idx="12"/>
          </p:nvPr>
        </p:nvSpPr>
        <p:spPr>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Black"/>
                <a:ea typeface="Arial Black"/>
                <a:cs typeface="Arial Black"/>
                <a:sym typeface="Arial Black"/>
              </a:rPr>
              <a:t>9</a:t>
            </a:fld>
            <a:endParaRPr sz="1200" b="0" i="0" u="none" strike="noStrike" cap="none">
              <a:solidFill>
                <a:srgbClr val="0000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6069D1156FC54EA605723FDF7ADDD7" ma:contentTypeVersion="2" ma:contentTypeDescription="Create a new document." ma:contentTypeScope="" ma:versionID="48ef1e2734aefd7d8be5a085c687c72d">
  <xsd:schema xmlns:xsd="http://www.w3.org/2001/XMLSchema" xmlns:xs="http://www.w3.org/2001/XMLSchema" xmlns:p="http://schemas.microsoft.com/office/2006/metadata/properties" xmlns:ns1="http://schemas.microsoft.com/sharepoint/v3" targetNamespace="http://schemas.microsoft.com/office/2006/metadata/properties" ma:root="true" ma:fieldsID="bff1912dda2c34800ae3d5e8677634f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CBE62EC-D1B9-4A9C-BAB0-D74E3E80FCB9}"/>
</file>

<file path=customXml/itemProps2.xml><?xml version="1.0" encoding="utf-8"?>
<ds:datastoreItem xmlns:ds="http://schemas.openxmlformats.org/officeDocument/2006/customXml" ds:itemID="{C34279EC-2DC4-4DA4-BAB9-3CA55C065B3E}"/>
</file>

<file path=customXml/itemProps3.xml><?xml version="1.0" encoding="utf-8"?>
<ds:datastoreItem xmlns:ds="http://schemas.openxmlformats.org/officeDocument/2006/customXml" ds:itemID="{B2CCD5BB-A599-4378-B9D5-3A10016F7EBC}"/>
</file>

<file path=docProps/app.xml><?xml version="1.0" encoding="utf-8"?>
<Properties xmlns="http://schemas.openxmlformats.org/officeDocument/2006/extended-properties" xmlns:vt="http://schemas.openxmlformats.org/officeDocument/2006/docPropsVTypes">
  <Template/>
  <TotalTime>235</TotalTime>
  <Words>1650</Words>
  <Application>Microsoft Office PowerPoint</Application>
  <PresentationFormat>On-screen Show (4:3)</PresentationFormat>
  <Paragraphs>294</Paragraphs>
  <Slides>33</Slides>
  <Notes>32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Noto Sans Symbols</vt:lpstr>
      <vt:lpstr>Times New Roman</vt:lpstr>
      <vt:lpstr>Arial Black</vt:lpstr>
      <vt:lpstr>Calibri</vt:lpstr>
      <vt:lpstr>Office Theme</vt:lpstr>
      <vt:lpstr>  Protecting Yourself Against Insurance Fraud   April 26, 2018 </vt:lpstr>
      <vt:lpstr>Agenda: Protecting Yourself Against Insurance Fraud</vt:lpstr>
      <vt:lpstr>Maryland Insurance Administration</vt:lpstr>
      <vt:lpstr>Insurance Fraud Division</vt:lpstr>
      <vt:lpstr>What is Insurance Fraud?</vt:lpstr>
      <vt:lpstr>How does Insurance Fraud impact you?</vt:lpstr>
      <vt:lpstr>Fraud by an Insurance Entity</vt:lpstr>
      <vt:lpstr>Fraud by an Insurance Entity</vt:lpstr>
      <vt:lpstr>Fraud against an Insurance Entity</vt:lpstr>
      <vt:lpstr>Auto Insurance Fraud</vt:lpstr>
      <vt:lpstr>Auto Insurance Fraud</vt:lpstr>
      <vt:lpstr>PowerPoint Presentation</vt:lpstr>
      <vt:lpstr>PowerPoint Presentation</vt:lpstr>
      <vt:lpstr>PowerPoint Presentation</vt:lpstr>
      <vt:lpstr>Protect Yourself</vt:lpstr>
      <vt:lpstr>Homeowners Insurance Fraud</vt:lpstr>
      <vt:lpstr>Homeowners Insurance</vt:lpstr>
      <vt:lpstr>Medicare Fraud</vt:lpstr>
      <vt:lpstr>Tips to prevent Medicare Fraud</vt:lpstr>
      <vt:lpstr>Tips to prevent Medicare Fraud</vt:lpstr>
      <vt:lpstr>Tips to prevent Medicare Fraud</vt:lpstr>
      <vt:lpstr>Fraud Watch - Contractors</vt:lpstr>
      <vt:lpstr>Fraud Watch - Contractors</vt:lpstr>
      <vt:lpstr>Fraud Watch - Contractors</vt:lpstr>
      <vt:lpstr>Fraud Watch - Contractors</vt:lpstr>
      <vt:lpstr>Certificates of Insurance</vt:lpstr>
      <vt:lpstr>Certificates of Insurance</vt:lpstr>
      <vt:lpstr>Fraud Watch –  Public Adjusters</vt:lpstr>
      <vt:lpstr>Fraud Watch –  Public Adjusters</vt:lpstr>
      <vt:lpstr>Fraud Watch –  Public Adjusters</vt:lpstr>
      <vt:lpstr>Report Insurance Fraud</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yourself against Insurance Fraud   Date TBA</dc:title>
  <dc:creator>Joe Smith</dc:creator>
  <cp:lastModifiedBy>jsviatko</cp:lastModifiedBy>
  <cp:revision>21</cp:revision>
  <cp:lastPrinted>2018-03-23T18:18:32Z</cp:lastPrinted>
  <dcterms:modified xsi:type="dcterms:W3CDTF">2018-04-27T13:26:20Z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0x010100696069D1156FC54EA605723FDF7ADDD7</vt:lpwstr>
  </property>
</Properties>
</file>